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4"/>
  </p:notesMasterIdLst>
  <p:sldIdLst>
    <p:sldId id="257" r:id="rId5"/>
    <p:sldId id="1457" r:id="rId6"/>
    <p:sldId id="1458" r:id="rId7"/>
    <p:sldId id="1459" r:id="rId8"/>
    <p:sldId id="1460" r:id="rId9"/>
    <p:sldId id="1464" r:id="rId10"/>
    <p:sldId id="1461" r:id="rId11"/>
    <p:sldId id="1462" r:id="rId12"/>
    <p:sldId id="1463"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5380" autoAdjust="0"/>
  </p:normalViewPr>
  <p:slideViewPr>
    <p:cSldViewPr snapToGrid="0">
      <p:cViewPr varScale="1">
        <p:scale>
          <a:sx n="56" d="100"/>
          <a:sy n="56" d="100"/>
        </p:scale>
        <p:origin x="1714"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F41408-D764-4059-A95D-EAF9764A10E7}" type="datetimeFigureOut">
              <a:rPr lang="en-GB" smtClean="0"/>
              <a:t>27/11/2024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9D6BADD-7493-4B13-A727-8F99D42BCECD}" type="slidenum">
              <a:rPr lang="en-GB" smtClean="0"/>
              <a:t>‹#›</a:t>
            </a:fld>
            <a:endParaRPr lang="en-GB"/>
          </a:p>
        </p:txBody>
      </p:sp>
    </p:spTree>
    <p:extLst>
      <p:ext uri="{BB962C8B-B14F-4D97-AF65-F5344CB8AC3E}">
        <p14:creationId xmlns:p14="http://schemas.microsoft.com/office/powerpoint/2010/main" val="2547859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a:lnSpc>
                <a:spcPct val="100000"/>
              </a:lnSpc>
              <a:spcBef>
                <a:spcPts val="0"/>
              </a:spcBef>
              <a:spcAft>
                <a:spcPts val="0"/>
              </a:spcAft>
              <a:buNone/>
              <a:tabLst/>
              <a:defRPr/>
            </a:pPr>
            <a:r>
              <a:rPr lang="en-US" dirty="0">
                <a:cs typeface="Calibri"/>
              </a:rPr>
              <a:t>Thank parents for attending. </a:t>
            </a:r>
          </a:p>
          <a:p>
            <a:pPr marL="0" marR="0" lvl="0" indent="0" algn="l" defTabSz="914400">
              <a:lnSpc>
                <a:spcPct val="100000"/>
              </a:lnSpc>
              <a:spcBef>
                <a:spcPts val="0"/>
              </a:spcBef>
              <a:spcAft>
                <a:spcPts val="0"/>
              </a:spcAft>
              <a:buNone/>
              <a:tabLst/>
              <a:defRPr/>
            </a:pPr>
            <a:endParaRPr lang="en-US" dirty="0">
              <a:cs typeface="Calibri"/>
            </a:endParaRPr>
          </a:p>
          <a:p>
            <a:pPr marL="0" marR="0" lvl="0" indent="0" algn="l" defTabSz="914400">
              <a:lnSpc>
                <a:spcPct val="100000"/>
              </a:lnSpc>
              <a:spcBef>
                <a:spcPts val="0"/>
              </a:spcBef>
              <a:spcAft>
                <a:spcPts val="0"/>
              </a:spcAft>
              <a:buNone/>
              <a:tabLst/>
              <a:defRPr/>
            </a:pPr>
            <a:r>
              <a:rPr lang="en-US" dirty="0">
                <a:cs typeface="Calibri"/>
              </a:rPr>
              <a:t>Outline that the summary of the meeting:</a:t>
            </a:r>
          </a:p>
          <a:p>
            <a:pPr marL="171450" marR="0" lvl="0" indent="-171450" algn="l" defTabSz="914400">
              <a:lnSpc>
                <a:spcPct val="100000"/>
              </a:lnSpc>
              <a:spcBef>
                <a:spcPts val="0"/>
              </a:spcBef>
              <a:spcAft>
                <a:spcPts val="0"/>
              </a:spcAft>
              <a:buFontTx/>
              <a:buChar char="-"/>
              <a:tabLst/>
              <a:defRPr/>
            </a:pPr>
            <a:r>
              <a:rPr lang="en-US" dirty="0">
                <a:cs typeface="Calibri"/>
              </a:rPr>
              <a:t>Explain the expectation of children in school regarding their times tables. </a:t>
            </a:r>
          </a:p>
          <a:p>
            <a:pPr marL="171450" marR="0" lvl="0" indent="-171450" algn="l" defTabSz="914400">
              <a:lnSpc>
                <a:spcPct val="100000"/>
              </a:lnSpc>
              <a:spcBef>
                <a:spcPts val="0"/>
              </a:spcBef>
              <a:spcAft>
                <a:spcPts val="0"/>
              </a:spcAft>
              <a:buFontTx/>
              <a:buChar char="-"/>
              <a:tabLst/>
              <a:defRPr/>
            </a:pPr>
            <a:r>
              <a:rPr lang="en-US" dirty="0">
                <a:cs typeface="Calibri"/>
              </a:rPr>
              <a:t>Show what we do in school to support the teaching of times tables </a:t>
            </a:r>
          </a:p>
          <a:p>
            <a:pPr marL="171450" marR="0" lvl="0" indent="-171450" algn="l" defTabSz="914400">
              <a:lnSpc>
                <a:spcPct val="100000"/>
              </a:lnSpc>
              <a:spcBef>
                <a:spcPts val="0"/>
              </a:spcBef>
              <a:spcAft>
                <a:spcPts val="0"/>
              </a:spcAft>
              <a:buFontTx/>
              <a:buChar char="-"/>
              <a:tabLst/>
              <a:defRPr/>
            </a:pPr>
            <a:r>
              <a:rPr lang="en-US" dirty="0">
                <a:cs typeface="Calibri"/>
              </a:rPr>
              <a:t>Explore TTR and how this can be used at home </a:t>
            </a:r>
          </a:p>
          <a:p>
            <a:pPr marL="171450" marR="0" lvl="0" indent="-171450" algn="l" defTabSz="914400">
              <a:lnSpc>
                <a:spcPct val="100000"/>
              </a:lnSpc>
              <a:spcBef>
                <a:spcPts val="0"/>
              </a:spcBef>
              <a:spcAft>
                <a:spcPts val="0"/>
              </a:spcAft>
              <a:buFontTx/>
              <a:buChar char="-"/>
              <a:tabLst/>
              <a:defRPr/>
            </a:pPr>
            <a:r>
              <a:rPr lang="en-US" dirty="0">
                <a:cs typeface="Calibri"/>
              </a:rPr>
              <a:t>Information about MTC </a:t>
            </a:r>
          </a:p>
          <a:p>
            <a:pPr marL="171450" marR="0" lvl="0" indent="-171450" algn="l" defTabSz="914400">
              <a:lnSpc>
                <a:spcPct val="100000"/>
              </a:lnSpc>
              <a:spcBef>
                <a:spcPts val="0"/>
              </a:spcBef>
              <a:spcAft>
                <a:spcPts val="0"/>
              </a:spcAft>
              <a:buFontTx/>
              <a:buChar char="-"/>
              <a:tabLst/>
              <a:defRPr/>
            </a:pPr>
            <a:r>
              <a:rPr lang="en-US" dirty="0">
                <a:cs typeface="Calibri"/>
              </a:rPr>
              <a:t>Set expectations for supporting times tables at home.  </a:t>
            </a:r>
          </a:p>
          <a:p>
            <a:endParaRPr lang="en-GB" dirty="0"/>
          </a:p>
        </p:txBody>
      </p:sp>
      <p:sp>
        <p:nvSpPr>
          <p:cNvPr id="4" name="Slide Number Placeholder 3"/>
          <p:cNvSpPr>
            <a:spLocks noGrp="1"/>
          </p:cNvSpPr>
          <p:nvPr>
            <p:ph type="sldNum" sz="quarter" idx="10"/>
          </p:nvPr>
        </p:nvSpPr>
        <p:spPr/>
        <p:txBody>
          <a:bodyPr/>
          <a:lstStyle/>
          <a:p>
            <a:fld id="{74D5E72E-7E0A-40C7-8D49-B82E2DBD6B71}" type="slidenum">
              <a:rPr lang="en-GB" smtClean="0"/>
              <a:t>1</a:t>
            </a:fld>
            <a:endParaRPr lang="en-GB"/>
          </a:p>
        </p:txBody>
      </p:sp>
    </p:spTree>
    <p:extLst>
      <p:ext uri="{BB962C8B-B14F-4D97-AF65-F5344CB8AC3E}">
        <p14:creationId xmlns:p14="http://schemas.microsoft.com/office/powerpoint/2010/main" val="7539352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a:t>Here is a mini test which their children have to complete in school.  (This is taken from the NCETM)</a:t>
            </a:r>
          </a:p>
          <a:p>
            <a:endParaRPr lang="en-US" dirty="0"/>
          </a:p>
          <a:p>
            <a:r>
              <a:rPr lang="en-US" dirty="0"/>
              <a:t>54, 49, 48, 72, 56, 42, 108, 64, 42, 72</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BE909DB-13D6-45F7-9022-56565D11BD24}"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29510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Although the children should be fluent by year 4, we are implementing the teaching of ALL times tables lower down the school to support children as they move through their education. </a:t>
            </a:r>
          </a:p>
          <a:p>
            <a:endParaRPr lang="en-US" dirty="0"/>
          </a:p>
          <a:p>
            <a:r>
              <a:rPr lang="en-US" dirty="0"/>
              <a:t>Children who do not know their times tables find this a barrier to access other areas of </a:t>
            </a:r>
            <a:r>
              <a:rPr lang="en-US" dirty="0" err="1"/>
              <a:t>maths</a:t>
            </a:r>
            <a:r>
              <a:rPr lang="en-US" dirty="0"/>
              <a:t> and this can prevent progression through their learning journey. </a:t>
            </a:r>
          </a:p>
          <a:p>
            <a:endParaRPr lang="en-US" dirty="0"/>
          </a:p>
          <a:p>
            <a:r>
              <a:rPr lang="en-US" dirty="0"/>
              <a:t>Like the test you just saw, children are expected to know their times tables fluently and accurately with only 6 seconds between questions. In order for children to do this, they must be secure in their knowledge of each times tables. Children have a much better chance in succeeding at this is. </a:t>
            </a:r>
            <a:endParaRPr lang="en-GB" dirty="0"/>
          </a:p>
        </p:txBody>
      </p:sp>
      <p:sp>
        <p:nvSpPr>
          <p:cNvPr id="4" name="Slide Number Placeholder 3"/>
          <p:cNvSpPr>
            <a:spLocks noGrp="1"/>
          </p:cNvSpPr>
          <p:nvPr>
            <p:ph type="sldNum" sz="quarter" idx="5"/>
          </p:nvPr>
        </p:nvSpPr>
        <p:spPr/>
        <p:txBody>
          <a:bodyPr/>
          <a:lstStyle/>
          <a:p>
            <a:fld id="{99D6BADD-7493-4B13-A727-8F99D42BCECD}" type="slidenum">
              <a:rPr lang="en-GB" smtClean="0"/>
              <a:t>3</a:t>
            </a:fld>
            <a:endParaRPr lang="en-GB"/>
          </a:p>
        </p:txBody>
      </p:sp>
    </p:spTree>
    <p:extLst>
      <p:ext uri="{BB962C8B-B14F-4D97-AF65-F5344CB8AC3E}">
        <p14:creationId xmlns:p14="http://schemas.microsoft.com/office/powerpoint/2010/main" val="18245912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Mastery number helps underpin the understanding of times tables. E.g. times tables is communitive, gives </a:t>
            </a:r>
            <a:r>
              <a:rPr lang="en-US" dirty="0" err="1"/>
              <a:t>unitised</a:t>
            </a:r>
            <a:r>
              <a:rPr lang="en-US" dirty="0"/>
              <a:t> counters, pictorial representations and multiplication representations. </a:t>
            </a:r>
          </a:p>
          <a:p>
            <a:endParaRPr lang="en-US" dirty="0"/>
          </a:p>
          <a:p>
            <a:r>
              <a:rPr lang="en-US" dirty="0"/>
              <a:t>TTR- the soundcheck on </a:t>
            </a:r>
            <a:r>
              <a:rPr lang="en-US" dirty="0" err="1"/>
              <a:t>rockstars</a:t>
            </a:r>
            <a:r>
              <a:rPr lang="en-US" dirty="0"/>
              <a:t> is identical to the MTC that Y4 children complete in the spring term. It is a great platform for preparing the children for the test. In Y4 we complete 3x 10 minute sessions per week and this is something we are going to be implementing in Y3 too. We are able to set sessions, provide practice for individual times tables and allow children to take ownership of their own learning by helping them to engage with their heatmaps. </a:t>
            </a:r>
          </a:p>
          <a:p>
            <a:endParaRPr lang="en-US" dirty="0"/>
          </a:p>
          <a:p>
            <a:r>
              <a:rPr lang="en-US" dirty="0"/>
              <a:t>Rolling numbers is a chant that children learn and a scaffold children can use to support their learning. Children should ALWAYS track on their fingers a this trains the brain to associate each finger with a different times table. </a:t>
            </a:r>
            <a:endParaRPr lang="en-GB" dirty="0"/>
          </a:p>
        </p:txBody>
      </p:sp>
      <p:sp>
        <p:nvSpPr>
          <p:cNvPr id="4" name="Slide Number Placeholder 3"/>
          <p:cNvSpPr>
            <a:spLocks noGrp="1"/>
          </p:cNvSpPr>
          <p:nvPr>
            <p:ph type="sldNum" sz="quarter" idx="5"/>
          </p:nvPr>
        </p:nvSpPr>
        <p:spPr/>
        <p:txBody>
          <a:bodyPr/>
          <a:lstStyle/>
          <a:p>
            <a:fld id="{99D6BADD-7493-4B13-A727-8F99D42BCECD}" type="slidenum">
              <a:rPr lang="en-GB" smtClean="0"/>
              <a:t>4</a:t>
            </a:fld>
            <a:endParaRPr lang="en-GB"/>
          </a:p>
        </p:txBody>
      </p:sp>
    </p:spTree>
    <p:extLst>
      <p:ext uri="{BB962C8B-B14F-4D97-AF65-F5344CB8AC3E}">
        <p14:creationId xmlns:p14="http://schemas.microsoft.com/office/powerpoint/2010/main" val="3110905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Complete a live demo with Child A’s login. A user guide has been created which will be added to the website that parents can refer back to. </a:t>
            </a:r>
          </a:p>
          <a:p>
            <a:endParaRPr lang="en-US" dirty="0"/>
          </a:p>
          <a:p>
            <a:r>
              <a:rPr lang="en-US" dirty="0"/>
              <a:t>A user guide uploaded to the website for parents who were unable to attend.</a:t>
            </a:r>
          </a:p>
        </p:txBody>
      </p:sp>
      <p:sp>
        <p:nvSpPr>
          <p:cNvPr id="4" name="Slide Number Placeholder 3"/>
          <p:cNvSpPr>
            <a:spLocks noGrp="1"/>
          </p:cNvSpPr>
          <p:nvPr>
            <p:ph type="sldNum" sz="quarter" idx="5"/>
          </p:nvPr>
        </p:nvSpPr>
        <p:spPr/>
        <p:txBody>
          <a:bodyPr/>
          <a:lstStyle/>
          <a:p>
            <a:fld id="{99D6BADD-7493-4B13-A727-8F99D42BCECD}" type="slidenum">
              <a:rPr lang="en-GB" smtClean="0"/>
              <a:t>5</a:t>
            </a:fld>
            <a:endParaRPr lang="en-GB"/>
          </a:p>
        </p:txBody>
      </p:sp>
    </p:spTree>
    <p:extLst>
      <p:ext uri="{BB962C8B-B14F-4D97-AF65-F5344CB8AC3E}">
        <p14:creationId xmlns:p14="http://schemas.microsoft.com/office/powerpoint/2010/main" val="7240058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example of a heatmap</a:t>
            </a:r>
            <a:endParaRPr lang="en-GB" dirty="0"/>
          </a:p>
        </p:txBody>
      </p:sp>
      <p:sp>
        <p:nvSpPr>
          <p:cNvPr id="4" name="Slide Number Placeholder 3"/>
          <p:cNvSpPr>
            <a:spLocks noGrp="1"/>
          </p:cNvSpPr>
          <p:nvPr>
            <p:ph type="sldNum" sz="quarter" idx="5"/>
          </p:nvPr>
        </p:nvSpPr>
        <p:spPr/>
        <p:txBody>
          <a:bodyPr/>
          <a:lstStyle/>
          <a:p>
            <a:fld id="{99D6BADD-7493-4B13-A727-8F99D42BCECD}" type="slidenum">
              <a:rPr lang="en-GB" smtClean="0"/>
              <a:t>6</a:t>
            </a:fld>
            <a:endParaRPr lang="en-GB"/>
          </a:p>
        </p:txBody>
      </p:sp>
    </p:spTree>
    <p:extLst>
      <p:ext uri="{BB962C8B-B14F-4D97-AF65-F5344CB8AC3E}">
        <p14:creationId xmlns:p14="http://schemas.microsoft.com/office/powerpoint/2010/main" val="3028344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Multiplication Tables Check for year 4 children is happening between Monday 2</a:t>
            </a:r>
            <a:r>
              <a:rPr lang="en-GB" sz="1200" kern="1200" baseline="30000" dirty="0">
                <a:solidFill>
                  <a:schemeClr val="tx1"/>
                </a:solidFill>
                <a:effectLst/>
                <a:latin typeface="+mn-lt"/>
                <a:ea typeface="+mn-ea"/>
                <a:cs typeface="+mn-cs"/>
              </a:rPr>
              <a:t>nd</a:t>
            </a:r>
            <a:r>
              <a:rPr lang="en-GB" sz="1200" kern="1200" dirty="0">
                <a:solidFill>
                  <a:schemeClr val="tx1"/>
                </a:solidFill>
                <a:effectLst/>
                <a:latin typeface="+mn-lt"/>
                <a:ea typeface="+mn-ea"/>
                <a:cs typeface="+mn-cs"/>
              </a:rPr>
              <a:t> June and Friday 13</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June 2025. A letter has been handed out to year 4 parents during parents evening. Additional letters are printed if parents would like to take them today- also displayed on the website</a:t>
            </a:r>
            <a:endParaRPr lang="en-GB" dirty="0"/>
          </a:p>
        </p:txBody>
      </p:sp>
      <p:sp>
        <p:nvSpPr>
          <p:cNvPr id="4" name="Slide Number Placeholder 3"/>
          <p:cNvSpPr>
            <a:spLocks noGrp="1"/>
          </p:cNvSpPr>
          <p:nvPr>
            <p:ph type="sldNum" sz="quarter" idx="5"/>
          </p:nvPr>
        </p:nvSpPr>
        <p:spPr/>
        <p:txBody>
          <a:bodyPr/>
          <a:lstStyle/>
          <a:p>
            <a:fld id="{99D6BADD-7493-4B13-A727-8F99D42BCECD}" type="slidenum">
              <a:rPr lang="en-GB" smtClean="0"/>
              <a:t>7</a:t>
            </a:fld>
            <a:endParaRPr lang="en-GB"/>
          </a:p>
        </p:txBody>
      </p:sp>
    </p:spTree>
    <p:extLst>
      <p:ext uri="{BB962C8B-B14F-4D97-AF65-F5344CB8AC3E}">
        <p14:creationId xmlns:p14="http://schemas.microsoft.com/office/powerpoint/2010/main" val="4121091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9D6BADD-7493-4B13-A727-8F99D42BCECD}" type="slidenum">
              <a:rPr lang="en-GB" smtClean="0"/>
              <a:t>8</a:t>
            </a:fld>
            <a:endParaRPr lang="en-GB"/>
          </a:p>
        </p:txBody>
      </p:sp>
    </p:spTree>
    <p:extLst>
      <p:ext uri="{BB962C8B-B14F-4D97-AF65-F5344CB8AC3E}">
        <p14:creationId xmlns:p14="http://schemas.microsoft.com/office/powerpoint/2010/main" val="22796727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DACEA-7167-4F13-8CCC-A0BF6D50AF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BED615C-056F-400C-9E56-3154F77EA1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1E15DA-F207-4498-99C5-4786192F1223}"/>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E2C09523-32AB-4005-BBBC-2BA4DE1DF4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E09DE5-F225-43B5-836A-CD00E8A63DBD}"/>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20061446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CE7AE-172D-485D-9D69-09565236C3B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92C427-DCAC-4D1F-840D-108581A1D8F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99F1C8-CD5C-4D59-AAB4-2C5054072ED5}"/>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3E2DB0AE-C45B-4623-9049-9FA6AD6B33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CDF0B4-2128-4B30-81FC-23D2DDD088A6}"/>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2484849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882DD-A467-4DCB-AE20-5B003A9C99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8653622-647B-4470-8CB3-D68A9181DDA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AC71D09-EF5B-44DD-93E1-6F79CF64C6AB}"/>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88F70A75-28C9-4E05-AC96-64054AC1BBC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8A53FC-9B1A-4C66-BC70-95426DF76B87}"/>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178455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4FE0DC-0D69-4144-83DB-86F37632D5F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A2A5D51-C415-467B-A31F-D920CEE79F9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A5344B4-BDFF-4F89-BF2F-6C89F1C05C3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AAF53F-5558-491B-AB3E-BF07D14DF074}"/>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6" name="Footer Placeholder 5">
            <a:extLst>
              <a:ext uri="{FF2B5EF4-FFF2-40B4-BE49-F238E27FC236}">
                <a16:creationId xmlns:a16="http://schemas.microsoft.com/office/drawing/2014/main" id="{F88E43AC-AA9B-4963-96A0-2D9845685F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DB176F-4FF2-461B-A9D0-2D46ED0D263F}"/>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1893295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F79405-FB1C-48EC-B533-CE7EC36B64F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AB66112-B54E-4288-89E7-6A547BEC67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AC7E291-9FDD-46F6-BA73-BA11E16398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A224776-DC05-459B-A522-516C552CF93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BA2D0B6-496D-46F7-AA0D-17E9F54BFE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B6FCF4E-B003-41C6-911B-6704CE78F495}"/>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8" name="Footer Placeholder 7">
            <a:extLst>
              <a:ext uri="{FF2B5EF4-FFF2-40B4-BE49-F238E27FC236}">
                <a16:creationId xmlns:a16="http://schemas.microsoft.com/office/drawing/2014/main" id="{8D2F9B35-7F7F-4872-98DB-3C50A5DF9AD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D0CDFF-0EE4-4B40-ACDD-61DE04DB4157}"/>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4180903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0022E7-F68F-44EF-A6C3-915979B5F4A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B47DAD2-68DE-4B9F-AD1C-A0B9ED681905}"/>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4" name="Footer Placeholder 3">
            <a:extLst>
              <a:ext uri="{FF2B5EF4-FFF2-40B4-BE49-F238E27FC236}">
                <a16:creationId xmlns:a16="http://schemas.microsoft.com/office/drawing/2014/main" id="{D6283092-18D0-470C-81D8-033B833C0C1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AD7C158-BA34-4207-8174-3309C5CF66F5}"/>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107126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7F88E8-0909-4ACE-B820-6B06F8C6F7FC}"/>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3" name="Footer Placeholder 2">
            <a:extLst>
              <a:ext uri="{FF2B5EF4-FFF2-40B4-BE49-F238E27FC236}">
                <a16:creationId xmlns:a16="http://schemas.microsoft.com/office/drawing/2014/main" id="{4C57835A-C14D-4867-9A4E-58244E8D69A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BA68BFE-22DC-46BA-91EB-6FDB8CBD44A0}"/>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3196542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8322A-E5BA-4393-888F-7DF63C87AD6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32A5CCA-F9D3-44D5-91B4-DF7CB2EB2E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35B16D1-E993-4CC1-BF8D-7D8E67478A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7DF79BC-340A-4997-99FE-4A8A2C0B692B}"/>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6" name="Footer Placeholder 5">
            <a:extLst>
              <a:ext uri="{FF2B5EF4-FFF2-40B4-BE49-F238E27FC236}">
                <a16:creationId xmlns:a16="http://schemas.microsoft.com/office/drawing/2014/main" id="{249089AA-6288-4172-9AEB-50AFFA011D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D6A938-1DEE-4DB8-9B16-9695C5736D93}"/>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36088342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8DB2D-96B8-494E-9BBF-F23CA5C137F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51AB838-B3E0-498B-8E84-3FEE4054BB1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9CE0102-E37B-4055-AA6B-2347F84BF6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36D7D85-BFED-499F-9246-2053C2FC1CE5}"/>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6" name="Footer Placeholder 5">
            <a:extLst>
              <a:ext uri="{FF2B5EF4-FFF2-40B4-BE49-F238E27FC236}">
                <a16:creationId xmlns:a16="http://schemas.microsoft.com/office/drawing/2014/main" id="{235E6C86-FFC6-4F38-8341-662AD65330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546DBC-9F22-4357-BB1B-B1D2DDD28EFB}"/>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2660216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59F635-1F71-45C2-A369-B16380CE776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074A81-19D7-40E9-A7F0-229D472FA25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25F014-F47A-469E-A8A7-9DD68FCD8C07}"/>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CB294957-92DC-4D74-BE9A-23659DE5BDA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847735-F4F8-4F8C-80BE-F274E8B29797}"/>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854727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67609F3-18C7-4946-8EBF-9B1F8BFE0E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083F3AC-79D3-4206-ADDB-C2DEC0F9539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A769A7-FF45-4932-B99E-8791A8D9691F}"/>
              </a:ext>
            </a:extLst>
          </p:cNvPr>
          <p:cNvSpPr>
            <a:spLocks noGrp="1"/>
          </p:cNvSpPr>
          <p:nvPr>
            <p:ph type="dt" sz="half" idx="10"/>
          </p:nvPr>
        </p:nvSpPr>
        <p:spPr/>
        <p:txBody>
          <a:body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1209E172-0FC5-424C-86D8-EBA76BCF762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5B4B7A-4BB7-4D1C-9597-C82F5AB167B6}"/>
              </a:ext>
            </a:extLst>
          </p:cNvPr>
          <p:cNvSpPr>
            <a:spLocks noGrp="1"/>
          </p:cNvSpPr>
          <p:nvPr>
            <p:ph type="sldNum" sz="quarter" idx="12"/>
          </p:nvPr>
        </p:nvSpPr>
        <p:spPr/>
        <p:txBody>
          <a:bodyPr/>
          <a:lstStyle/>
          <a:p>
            <a:fld id="{81DDE8DA-3307-4CFB-9F5A-8974A55FAF76}" type="slidenum">
              <a:rPr lang="en-GB" smtClean="0"/>
              <a:t>‹#›</a:t>
            </a:fld>
            <a:endParaRPr lang="en-GB"/>
          </a:p>
        </p:txBody>
      </p:sp>
    </p:spTree>
    <p:extLst>
      <p:ext uri="{BB962C8B-B14F-4D97-AF65-F5344CB8AC3E}">
        <p14:creationId xmlns:p14="http://schemas.microsoft.com/office/powerpoint/2010/main" val="33650893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F49B342-24EF-4D82-97E7-83278F3EB1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49515F-698C-4251-93AA-3C4E80D0DC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579664E-8F14-4DE3-8949-18013CB2E1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FEBE65-6F57-43A2-96D7-15E3DBBA0A33}" type="datetimeFigureOut">
              <a:rPr lang="en-GB" smtClean="0"/>
              <a:t>27/11/2024</a:t>
            </a:fld>
            <a:endParaRPr lang="en-GB"/>
          </a:p>
        </p:txBody>
      </p:sp>
      <p:sp>
        <p:nvSpPr>
          <p:cNvPr id="5" name="Footer Placeholder 4">
            <a:extLst>
              <a:ext uri="{FF2B5EF4-FFF2-40B4-BE49-F238E27FC236}">
                <a16:creationId xmlns:a16="http://schemas.microsoft.com/office/drawing/2014/main" id="{114492EF-E765-4155-B289-90408AA0F79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5AB818-4231-4587-BE4C-CBEE1555B4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DDE8DA-3307-4CFB-9F5A-8974A55FAF76}" type="slidenum">
              <a:rPr lang="en-GB" smtClean="0"/>
              <a:t>‹#›</a:t>
            </a:fld>
            <a:endParaRPr lang="en-GB"/>
          </a:p>
        </p:txBody>
      </p:sp>
    </p:spTree>
    <p:extLst>
      <p:ext uri="{BB962C8B-B14F-4D97-AF65-F5344CB8AC3E}">
        <p14:creationId xmlns:p14="http://schemas.microsoft.com/office/powerpoint/2010/main" val="30463388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C1FDE55-257A-4906-9E15-FB3007CA7CD5}"/>
              </a:ext>
            </a:extLst>
          </p:cNvPr>
          <p:cNvPicPr>
            <a:picLocks noChangeAspect="1"/>
          </p:cNvPicPr>
          <p:nvPr/>
        </p:nvPicPr>
        <p:blipFill>
          <a:blip r:embed="rId3"/>
          <a:stretch>
            <a:fillRect/>
          </a:stretch>
        </p:blipFill>
        <p:spPr>
          <a:xfrm>
            <a:off x="0" y="4500978"/>
            <a:ext cx="12192000" cy="2357021"/>
          </a:xfrm>
          <a:prstGeom prst="rect">
            <a:avLst/>
          </a:prstGeom>
        </p:spPr>
      </p:pic>
      <p:sp>
        <p:nvSpPr>
          <p:cNvPr id="2" name="Title 1">
            <a:extLst>
              <a:ext uri="{FF2B5EF4-FFF2-40B4-BE49-F238E27FC236}">
                <a16:creationId xmlns:a16="http://schemas.microsoft.com/office/drawing/2014/main" id="{8FA5B362-8D1F-E4C8-2D6D-56C358EEADDD}"/>
              </a:ext>
            </a:extLst>
          </p:cNvPr>
          <p:cNvSpPr>
            <a:spLocks noGrp="1"/>
          </p:cNvSpPr>
          <p:nvPr>
            <p:ph type="ctrTitle"/>
          </p:nvPr>
        </p:nvSpPr>
        <p:spPr>
          <a:xfrm>
            <a:off x="2121763" y="179772"/>
            <a:ext cx="8943998" cy="856722"/>
          </a:xfrm>
        </p:spPr>
        <p:txBody>
          <a:bodyPr anchor="b">
            <a:normAutofit/>
          </a:bodyPr>
          <a:lstStyle/>
          <a:p>
            <a:pPr algn="l"/>
            <a:r>
              <a:rPr lang="en-US" sz="4400" dirty="0">
                <a:solidFill>
                  <a:schemeClr val="tx1">
                    <a:lumMod val="85000"/>
                    <a:lumOff val="15000"/>
                  </a:schemeClr>
                </a:solidFill>
              </a:rPr>
              <a:t>Parent Times Tables Workshop</a:t>
            </a:r>
            <a:endParaRPr lang="en-GB" sz="4400" dirty="0">
              <a:solidFill>
                <a:schemeClr val="tx1">
                  <a:lumMod val="85000"/>
                  <a:lumOff val="15000"/>
                </a:schemeClr>
              </a:solidFill>
            </a:endParaRPr>
          </a:p>
        </p:txBody>
      </p:sp>
      <p:sp>
        <p:nvSpPr>
          <p:cNvPr id="3" name="Subtitle 2">
            <a:extLst>
              <a:ext uri="{FF2B5EF4-FFF2-40B4-BE49-F238E27FC236}">
                <a16:creationId xmlns:a16="http://schemas.microsoft.com/office/drawing/2014/main" id="{45B272D2-F6A7-18CD-CE1B-9C6B47848680}"/>
              </a:ext>
            </a:extLst>
          </p:cNvPr>
          <p:cNvSpPr>
            <a:spLocks noGrp="1"/>
          </p:cNvSpPr>
          <p:nvPr>
            <p:ph type="subTitle" idx="1"/>
          </p:nvPr>
        </p:nvSpPr>
        <p:spPr>
          <a:xfrm>
            <a:off x="213700" y="3695176"/>
            <a:ext cx="8943820" cy="740883"/>
          </a:xfrm>
        </p:spPr>
        <p:txBody>
          <a:bodyPr vert="horz" lIns="91440" tIns="45720" rIns="91440" bIns="45720" rtlCol="0" anchor="t">
            <a:normAutofit fontScale="70000" lnSpcReduction="20000"/>
          </a:bodyPr>
          <a:lstStyle/>
          <a:p>
            <a:pPr algn="l"/>
            <a:r>
              <a:rPr lang="en-US" sz="4000" b="1" dirty="0">
                <a:ea typeface="Calibri"/>
                <a:cs typeface="Calibri"/>
              </a:rPr>
              <a:t>Tuesday 12th November</a:t>
            </a:r>
            <a:r>
              <a:rPr lang="en-US" sz="8000" dirty="0">
                <a:solidFill>
                  <a:schemeClr val="tx1">
                    <a:lumMod val="85000"/>
                    <a:lumOff val="15000"/>
                  </a:schemeClr>
                </a:solidFill>
                <a:ea typeface="Calibri"/>
                <a:cs typeface="Calibri"/>
              </a:rPr>
              <a:t> </a:t>
            </a:r>
          </a:p>
          <a:p>
            <a:pPr algn="l"/>
            <a:endParaRPr lang="en-US" sz="2900" dirty="0">
              <a:solidFill>
                <a:schemeClr val="tx1">
                  <a:lumMod val="85000"/>
                  <a:lumOff val="15000"/>
                </a:schemeClr>
              </a:solidFill>
              <a:cs typeface="Calibri" panose="020F0502020204030204"/>
            </a:endParaRPr>
          </a:p>
          <a:p>
            <a:pPr algn="l"/>
            <a:endParaRPr lang="en-GB" sz="500" dirty="0">
              <a:solidFill>
                <a:schemeClr val="tx1">
                  <a:lumMod val="85000"/>
                  <a:lumOff val="15000"/>
                </a:schemeClr>
              </a:solidFill>
              <a:cs typeface="Calibri" panose="020F0502020204030204"/>
            </a:endParaRPr>
          </a:p>
        </p:txBody>
      </p:sp>
      <p:pic>
        <p:nvPicPr>
          <p:cNvPr id="7" name="Picture 6" descr="A picture containing text, sign&#10;&#10;Description automatically generated">
            <a:extLst>
              <a:ext uri="{FF2B5EF4-FFF2-40B4-BE49-F238E27FC236}">
                <a16:creationId xmlns:a16="http://schemas.microsoft.com/office/drawing/2014/main" id="{2737B3EE-3719-B3CF-DBE1-387FED590C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973" y="1575309"/>
            <a:ext cx="3027384" cy="1708111"/>
          </a:xfrm>
          <a:prstGeom prst="rect">
            <a:avLst/>
          </a:prstGeom>
        </p:spPr>
      </p:pic>
      <p:pic>
        <p:nvPicPr>
          <p:cNvPr id="5" name="Picture 4">
            <a:extLst>
              <a:ext uri="{FF2B5EF4-FFF2-40B4-BE49-F238E27FC236}">
                <a16:creationId xmlns:a16="http://schemas.microsoft.com/office/drawing/2014/main" id="{801741D5-74E9-558C-C7D7-7C221B9BF39B}"/>
              </a:ext>
            </a:extLst>
          </p:cNvPr>
          <p:cNvPicPr>
            <a:picLocks noChangeAspect="1"/>
          </p:cNvPicPr>
          <p:nvPr/>
        </p:nvPicPr>
        <p:blipFill>
          <a:blip r:embed="rId5"/>
          <a:stretch>
            <a:fillRect/>
          </a:stretch>
        </p:blipFill>
        <p:spPr>
          <a:xfrm>
            <a:off x="4685610" y="1139948"/>
            <a:ext cx="6261135" cy="2578832"/>
          </a:xfrm>
          <a:prstGeom prst="rect">
            <a:avLst/>
          </a:prstGeom>
        </p:spPr>
      </p:pic>
    </p:spTree>
    <p:extLst>
      <p:ext uri="{BB962C8B-B14F-4D97-AF65-F5344CB8AC3E}">
        <p14:creationId xmlns:p14="http://schemas.microsoft.com/office/powerpoint/2010/main" val="8915673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a:extLst>
              <a:ext uri="{FF2B5EF4-FFF2-40B4-BE49-F238E27FC236}">
                <a16:creationId xmlns:a16="http://schemas.microsoft.com/office/drawing/2014/main" id="{A1D8C1AE-37D0-BDBD-77CF-0E9D419DDE99}"/>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1</a:t>
            </a:r>
            <a:endParaRPr lang="en-GB" sz="3100" b="0" dirty="0"/>
          </a:p>
        </p:txBody>
      </p:sp>
      <p:graphicFrame>
        <p:nvGraphicFramePr>
          <p:cNvPr id="4" name="Table 4">
            <a:extLst>
              <a:ext uri="{FF2B5EF4-FFF2-40B4-BE49-F238E27FC236}">
                <a16:creationId xmlns:a16="http://schemas.microsoft.com/office/drawing/2014/main" id="{5F2EBCB7-470E-EED6-F3B4-66C0EF9DD1AE}"/>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6</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9</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5" name="Title 2">
            <a:extLst>
              <a:ext uri="{FF2B5EF4-FFF2-40B4-BE49-F238E27FC236}">
                <a16:creationId xmlns:a16="http://schemas.microsoft.com/office/drawing/2014/main" id="{4124FB53-6B47-34C4-1F8C-F2D11AA6AC0B}"/>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2</a:t>
            </a:r>
            <a:endParaRPr lang="en-GB" sz="3100" b="0" dirty="0"/>
          </a:p>
        </p:txBody>
      </p:sp>
      <p:graphicFrame>
        <p:nvGraphicFramePr>
          <p:cNvPr id="7" name="Table 4">
            <a:extLst>
              <a:ext uri="{FF2B5EF4-FFF2-40B4-BE49-F238E27FC236}">
                <a16:creationId xmlns:a16="http://schemas.microsoft.com/office/drawing/2014/main" id="{FF00A04C-D17E-4126-A6D3-66CE382C0D52}"/>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7</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7</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8" name="Title 2">
            <a:extLst>
              <a:ext uri="{FF2B5EF4-FFF2-40B4-BE49-F238E27FC236}">
                <a16:creationId xmlns:a16="http://schemas.microsoft.com/office/drawing/2014/main" id="{DAE85E4F-21FD-8440-B989-FE76B6A59710}"/>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3</a:t>
            </a:r>
            <a:endParaRPr lang="en-GB" sz="3100" b="0" dirty="0"/>
          </a:p>
        </p:txBody>
      </p:sp>
      <p:graphicFrame>
        <p:nvGraphicFramePr>
          <p:cNvPr id="9" name="Table 4">
            <a:extLst>
              <a:ext uri="{FF2B5EF4-FFF2-40B4-BE49-F238E27FC236}">
                <a16:creationId xmlns:a16="http://schemas.microsoft.com/office/drawing/2014/main" id="{B86AF355-BF91-5F0E-9E37-ADE3DC203828}"/>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8</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6</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10" name="Title 2">
            <a:extLst>
              <a:ext uri="{FF2B5EF4-FFF2-40B4-BE49-F238E27FC236}">
                <a16:creationId xmlns:a16="http://schemas.microsoft.com/office/drawing/2014/main" id="{7C7ADDAC-968F-FF2E-71A7-53736BB0BE39}"/>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4</a:t>
            </a:r>
            <a:endParaRPr lang="en-GB" sz="3100" b="0" dirty="0"/>
          </a:p>
        </p:txBody>
      </p:sp>
      <p:graphicFrame>
        <p:nvGraphicFramePr>
          <p:cNvPr id="11" name="Table 4">
            <a:extLst>
              <a:ext uri="{FF2B5EF4-FFF2-40B4-BE49-F238E27FC236}">
                <a16:creationId xmlns:a16="http://schemas.microsoft.com/office/drawing/2014/main" id="{145225E1-F54A-40D6-B275-51DDAA84CFC1}"/>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12</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6</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12" name="Title 2">
            <a:extLst>
              <a:ext uri="{FF2B5EF4-FFF2-40B4-BE49-F238E27FC236}">
                <a16:creationId xmlns:a16="http://schemas.microsoft.com/office/drawing/2014/main" id="{28931E1B-4586-7A9E-19E5-B62C2873997B}"/>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5</a:t>
            </a:r>
            <a:endParaRPr lang="en-GB" sz="3100" b="0" dirty="0"/>
          </a:p>
        </p:txBody>
      </p:sp>
      <p:graphicFrame>
        <p:nvGraphicFramePr>
          <p:cNvPr id="13" name="Table 4">
            <a:extLst>
              <a:ext uri="{FF2B5EF4-FFF2-40B4-BE49-F238E27FC236}">
                <a16:creationId xmlns:a16="http://schemas.microsoft.com/office/drawing/2014/main" id="{5ED230B6-15D1-3653-8174-4FE6E73321AB}"/>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7</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8</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14" name="Title 2">
            <a:extLst>
              <a:ext uri="{FF2B5EF4-FFF2-40B4-BE49-F238E27FC236}">
                <a16:creationId xmlns:a16="http://schemas.microsoft.com/office/drawing/2014/main" id="{4D9A8A68-B5E8-9AAD-55F1-4FE9C6FB8498}"/>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6</a:t>
            </a:r>
            <a:endParaRPr lang="en-GB" sz="3100" b="0" dirty="0"/>
          </a:p>
        </p:txBody>
      </p:sp>
      <p:graphicFrame>
        <p:nvGraphicFramePr>
          <p:cNvPr id="15" name="Table 4">
            <a:extLst>
              <a:ext uri="{FF2B5EF4-FFF2-40B4-BE49-F238E27FC236}">
                <a16:creationId xmlns:a16="http://schemas.microsoft.com/office/drawing/2014/main" id="{0D50F322-EE8F-0E14-3D47-A240143F0510}"/>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6</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7</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16" name="Title 2">
            <a:extLst>
              <a:ext uri="{FF2B5EF4-FFF2-40B4-BE49-F238E27FC236}">
                <a16:creationId xmlns:a16="http://schemas.microsoft.com/office/drawing/2014/main" id="{5AAEF67F-E01F-F45A-BD25-7E3E37CCF541}"/>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7</a:t>
            </a:r>
            <a:endParaRPr lang="en-GB" sz="3100" b="0" dirty="0"/>
          </a:p>
        </p:txBody>
      </p:sp>
      <p:graphicFrame>
        <p:nvGraphicFramePr>
          <p:cNvPr id="17" name="Table 4">
            <a:extLst>
              <a:ext uri="{FF2B5EF4-FFF2-40B4-BE49-F238E27FC236}">
                <a16:creationId xmlns:a16="http://schemas.microsoft.com/office/drawing/2014/main" id="{568CF198-4232-B903-5BBA-B5E294F4C977}"/>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9</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12</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18" name="Title 2">
            <a:extLst>
              <a:ext uri="{FF2B5EF4-FFF2-40B4-BE49-F238E27FC236}">
                <a16:creationId xmlns:a16="http://schemas.microsoft.com/office/drawing/2014/main" id="{59E76DC7-F85F-882D-34EC-09EA1C709004}"/>
              </a:ext>
            </a:extLst>
          </p:cNvPr>
          <p:cNvSpPr txBox="1">
            <a:spLocks/>
          </p:cNvSpPr>
          <p:nvPr/>
        </p:nvSpPr>
        <p:spPr>
          <a:xfrm>
            <a:off x="609600"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8</a:t>
            </a:r>
            <a:endParaRPr lang="en-GB" sz="3100" b="0" dirty="0"/>
          </a:p>
        </p:txBody>
      </p:sp>
      <p:graphicFrame>
        <p:nvGraphicFramePr>
          <p:cNvPr id="19" name="Table 4">
            <a:extLst>
              <a:ext uri="{FF2B5EF4-FFF2-40B4-BE49-F238E27FC236}">
                <a16:creationId xmlns:a16="http://schemas.microsoft.com/office/drawing/2014/main" id="{9C5F047E-7061-435A-4097-92ECB7D0A35E}"/>
              </a:ext>
            </a:extLst>
          </p:cNvPr>
          <p:cNvGraphicFramePr>
            <a:graphicFrameLocks noGrp="1"/>
          </p:cNvGraphicFramePr>
          <p:nvPr>
            <p:extLst/>
          </p:nvPr>
        </p:nvGraphicFramePr>
        <p:xfrm>
          <a:off x="1902368"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8</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8</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20" name="Title 2">
            <a:extLst>
              <a:ext uri="{FF2B5EF4-FFF2-40B4-BE49-F238E27FC236}">
                <a16:creationId xmlns:a16="http://schemas.microsoft.com/office/drawing/2014/main" id="{65BCB4E7-7AF5-511C-8553-98C9E88677AA}"/>
              </a:ext>
            </a:extLst>
          </p:cNvPr>
          <p:cNvSpPr txBox="1">
            <a:spLocks/>
          </p:cNvSpPr>
          <p:nvPr/>
        </p:nvSpPr>
        <p:spPr>
          <a:xfrm>
            <a:off x="592470"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9</a:t>
            </a:r>
            <a:endParaRPr lang="en-GB" sz="3100" b="0" dirty="0"/>
          </a:p>
        </p:txBody>
      </p:sp>
      <p:graphicFrame>
        <p:nvGraphicFramePr>
          <p:cNvPr id="21" name="Table 4">
            <a:extLst>
              <a:ext uri="{FF2B5EF4-FFF2-40B4-BE49-F238E27FC236}">
                <a16:creationId xmlns:a16="http://schemas.microsoft.com/office/drawing/2014/main" id="{EB3ADF50-EB6E-2187-B504-8CED9B417693}"/>
              </a:ext>
            </a:extLst>
          </p:cNvPr>
          <p:cNvGraphicFramePr>
            <a:graphicFrameLocks noGrp="1"/>
          </p:cNvGraphicFramePr>
          <p:nvPr>
            <p:extLst/>
          </p:nvPr>
        </p:nvGraphicFramePr>
        <p:xfrm>
          <a:off x="1885238"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7</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6</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sp>
        <p:nvSpPr>
          <p:cNvPr id="22" name="Title 2">
            <a:extLst>
              <a:ext uri="{FF2B5EF4-FFF2-40B4-BE49-F238E27FC236}">
                <a16:creationId xmlns:a16="http://schemas.microsoft.com/office/drawing/2014/main" id="{8684F901-204B-3236-AEE7-0CB3AEF43F7F}"/>
              </a:ext>
            </a:extLst>
          </p:cNvPr>
          <p:cNvSpPr txBox="1">
            <a:spLocks/>
          </p:cNvSpPr>
          <p:nvPr/>
        </p:nvSpPr>
        <p:spPr>
          <a:xfrm>
            <a:off x="601035" y="430660"/>
            <a:ext cx="10972800" cy="982117"/>
          </a:xfrm>
          <a:prstGeom prst="rect">
            <a:avLst/>
          </a:prstGeom>
        </p:spPr>
        <p:txBody>
          <a:bodyPr vert="horz" lIns="91440" tIns="45720" rIns="91440" bIns="45720" rtlCol="0" anchor="t">
            <a:normAutofit fontScale="97500"/>
          </a:bodyPr>
          <a:lstStyle>
            <a:lvl1pPr algn="l" defTabSz="914400" rtl="0" eaLnBrk="1" latinLnBrk="0" hangingPunct="1">
              <a:lnSpc>
                <a:spcPct val="90000"/>
              </a:lnSpc>
              <a:spcBef>
                <a:spcPct val="0"/>
              </a:spcBef>
              <a:buNone/>
              <a:defRPr sz="3600" b="1" kern="1200">
                <a:solidFill>
                  <a:srgbClr val="585858"/>
                </a:solidFill>
                <a:latin typeface="Century Gothic" panose="020B0502020202020204" pitchFamily="34" charset="0"/>
                <a:ea typeface="+mj-ea"/>
                <a:cs typeface="Arial" panose="020B0604020202020204" pitchFamily="34" charset="0"/>
              </a:defRPr>
            </a:lvl1pPr>
          </a:lstStyle>
          <a:p>
            <a:r>
              <a:rPr lang="en-US" sz="3700" dirty="0">
                <a:solidFill>
                  <a:srgbClr val="347574"/>
                </a:solidFill>
              </a:rPr>
              <a:t>Question 10</a:t>
            </a:r>
            <a:endParaRPr lang="en-GB" sz="3100" b="0" dirty="0"/>
          </a:p>
        </p:txBody>
      </p:sp>
      <p:graphicFrame>
        <p:nvGraphicFramePr>
          <p:cNvPr id="23" name="Table 4">
            <a:extLst>
              <a:ext uri="{FF2B5EF4-FFF2-40B4-BE49-F238E27FC236}">
                <a16:creationId xmlns:a16="http://schemas.microsoft.com/office/drawing/2014/main" id="{BE119950-FDD1-A871-E8DF-56E373D22310}"/>
              </a:ext>
            </a:extLst>
          </p:cNvPr>
          <p:cNvGraphicFramePr>
            <a:graphicFrameLocks noGrp="1"/>
          </p:cNvGraphicFramePr>
          <p:nvPr>
            <p:extLst/>
          </p:nvPr>
        </p:nvGraphicFramePr>
        <p:xfrm>
          <a:off x="1893803" y="2392424"/>
          <a:ext cx="8128000" cy="1188720"/>
        </p:xfrm>
        <a:graphic>
          <a:graphicData uri="http://schemas.openxmlformats.org/drawingml/2006/table">
            <a:tbl>
              <a:tblPr firstRow="1" bandRow="1">
                <a:tableStyleId>{F5AB1C69-6EDB-4FF4-983F-18BD219EF322}</a:tableStyleId>
              </a:tblPr>
              <a:tblGrid>
                <a:gridCol w="1625600">
                  <a:extLst>
                    <a:ext uri="{9D8B030D-6E8A-4147-A177-3AD203B41FA5}">
                      <a16:colId xmlns:a16="http://schemas.microsoft.com/office/drawing/2014/main" val="930211297"/>
                    </a:ext>
                  </a:extLst>
                </a:gridCol>
                <a:gridCol w="1625600">
                  <a:extLst>
                    <a:ext uri="{9D8B030D-6E8A-4147-A177-3AD203B41FA5}">
                      <a16:colId xmlns:a16="http://schemas.microsoft.com/office/drawing/2014/main" val="3832370004"/>
                    </a:ext>
                  </a:extLst>
                </a:gridCol>
                <a:gridCol w="1625600">
                  <a:extLst>
                    <a:ext uri="{9D8B030D-6E8A-4147-A177-3AD203B41FA5}">
                      <a16:colId xmlns:a16="http://schemas.microsoft.com/office/drawing/2014/main" val="1213878976"/>
                    </a:ext>
                  </a:extLst>
                </a:gridCol>
                <a:gridCol w="1625600">
                  <a:extLst>
                    <a:ext uri="{9D8B030D-6E8A-4147-A177-3AD203B41FA5}">
                      <a16:colId xmlns:a16="http://schemas.microsoft.com/office/drawing/2014/main" val="1623812619"/>
                    </a:ext>
                  </a:extLst>
                </a:gridCol>
                <a:gridCol w="1625600">
                  <a:extLst>
                    <a:ext uri="{9D8B030D-6E8A-4147-A177-3AD203B41FA5}">
                      <a16:colId xmlns:a16="http://schemas.microsoft.com/office/drawing/2014/main" val="724958405"/>
                    </a:ext>
                  </a:extLst>
                </a:gridCol>
              </a:tblGrid>
              <a:tr h="370840">
                <a:tc>
                  <a:txBody>
                    <a:bodyPr/>
                    <a:lstStyle/>
                    <a:p>
                      <a:pPr algn="ctr"/>
                      <a:r>
                        <a:rPr lang="en-GB" sz="7200" b="0" dirty="0">
                          <a:solidFill>
                            <a:schemeClr val="bg2"/>
                          </a:solidFill>
                          <a:latin typeface="Century Gothic" panose="020B0502020202020204" pitchFamily="34" charset="0"/>
                        </a:rPr>
                        <a:t>8</a:t>
                      </a:r>
                    </a:p>
                  </a:txBody>
                  <a:tcPr/>
                </a:tc>
                <a:tc>
                  <a:txBody>
                    <a:bodyPr/>
                    <a:lstStyle/>
                    <a:p>
                      <a:pPr algn="ctr"/>
                      <a:r>
                        <a:rPr lang="en-GB" sz="7200" b="0" dirty="0">
                          <a:solidFill>
                            <a:schemeClr val="bg2"/>
                          </a:solidFill>
                          <a:latin typeface="Century Gothic" panose="020B0502020202020204" pitchFamily="34" charset="0"/>
                        </a:rPr>
                        <a:t>×</a:t>
                      </a:r>
                    </a:p>
                  </a:txBody>
                  <a:tcPr/>
                </a:tc>
                <a:tc>
                  <a:txBody>
                    <a:bodyPr/>
                    <a:lstStyle/>
                    <a:p>
                      <a:pPr algn="ctr"/>
                      <a:r>
                        <a:rPr lang="en-GB" sz="7200" b="0" dirty="0">
                          <a:solidFill>
                            <a:schemeClr val="bg2"/>
                          </a:solidFill>
                          <a:latin typeface="Century Gothic" panose="020B0502020202020204" pitchFamily="34" charset="0"/>
                        </a:rPr>
                        <a:t>9</a:t>
                      </a:r>
                    </a:p>
                  </a:txBody>
                  <a:tcPr/>
                </a:tc>
                <a:tc>
                  <a:txBody>
                    <a:bodyPr/>
                    <a:lstStyle/>
                    <a:p>
                      <a:pPr algn="ctr"/>
                      <a:r>
                        <a:rPr lang="en-GB" sz="7200" b="0" dirty="0">
                          <a:solidFill>
                            <a:schemeClr val="bg2"/>
                          </a:solidFill>
                          <a:latin typeface="Century Gothic" panose="020B0502020202020204" pitchFamily="34" charset="0"/>
                        </a:rPr>
                        <a:t>=</a:t>
                      </a:r>
                    </a:p>
                  </a:txBody>
                  <a:tcPr>
                    <a:lnR w="12700" cap="flat" cmpd="sng" algn="ctr">
                      <a:solidFill>
                        <a:schemeClr val="tx1"/>
                      </a:solidFill>
                      <a:prstDash val="solid"/>
                      <a:round/>
                      <a:headEnd type="none" w="med" len="med"/>
                      <a:tailEnd type="none" w="med" len="med"/>
                    </a:lnR>
                  </a:tcPr>
                </a:tc>
                <a:tc>
                  <a:txBody>
                    <a:bodyPr/>
                    <a:lstStyle/>
                    <a:p>
                      <a:pPr algn="ctr"/>
                      <a:endParaRPr lang="en-GB" sz="7200" b="0" dirty="0">
                        <a:solidFill>
                          <a:schemeClr val="bg2"/>
                        </a:solidFill>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65854849"/>
                  </a:ext>
                </a:extLst>
              </a:tr>
            </a:tbl>
          </a:graphicData>
        </a:graphic>
      </p:graphicFrame>
      <p:pic>
        <p:nvPicPr>
          <p:cNvPr id="24" name="Picture 23">
            <a:extLst>
              <a:ext uri="{FF2B5EF4-FFF2-40B4-BE49-F238E27FC236}">
                <a16:creationId xmlns:a16="http://schemas.microsoft.com/office/drawing/2014/main" id="{962C7A2D-CF36-4DA4-886F-FF84048CDAEA}"/>
              </a:ext>
            </a:extLst>
          </p:cNvPr>
          <p:cNvPicPr>
            <a:picLocks noChangeAspect="1"/>
          </p:cNvPicPr>
          <p:nvPr/>
        </p:nvPicPr>
        <p:blipFill>
          <a:blip r:embed="rId3"/>
          <a:stretch>
            <a:fillRect/>
          </a:stretch>
        </p:blipFill>
        <p:spPr>
          <a:xfrm>
            <a:off x="5736460" y="4560791"/>
            <a:ext cx="5589359" cy="2302141"/>
          </a:xfrm>
          <a:prstGeom prst="rect">
            <a:avLst/>
          </a:prstGeom>
        </p:spPr>
      </p:pic>
      <p:pic>
        <p:nvPicPr>
          <p:cNvPr id="25" name="Picture 24" descr="A picture containing text, sign&#10;&#10;Description automatically generated">
            <a:extLst>
              <a:ext uri="{FF2B5EF4-FFF2-40B4-BE49-F238E27FC236}">
                <a16:creationId xmlns:a16="http://schemas.microsoft.com/office/drawing/2014/main" id="{94483B90-E22D-4DC5-8FA1-EF79D09837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8233" y="4809370"/>
            <a:ext cx="3027384" cy="1708111"/>
          </a:xfrm>
          <a:prstGeom prst="rect">
            <a:avLst/>
          </a:prstGeom>
        </p:spPr>
      </p:pic>
    </p:spTree>
    <p:extLst>
      <p:ext uri="{BB962C8B-B14F-4D97-AF65-F5344CB8AC3E}">
        <p14:creationId xmlns:p14="http://schemas.microsoft.com/office/powerpoint/2010/main" val="341776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par>
                          <p:cTn id="9" fill="hold">
                            <p:stCondLst>
                              <p:cond delay="0"/>
                            </p:stCondLst>
                            <p:childTnLst>
                              <p:par>
                                <p:cTn id="10" presetID="1" presetClass="exit" presetSubtype="0" fill="hold" nodeType="afterEffect">
                                  <p:stCondLst>
                                    <p:cond delay="6000"/>
                                  </p:stCondLst>
                                  <p:childTnLst>
                                    <p:set>
                                      <p:cBhvr>
                                        <p:cTn id="11" dur="1" fill="hold">
                                          <p:stCondLst>
                                            <p:cond delay="0"/>
                                          </p:stCondLst>
                                        </p:cTn>
                                        <p:tgtEl>
                                          <p:spTgt spid="4"/>
                                        </p:tgtEl>
                                        <p:attrNameLst>
                                          <p:attrName>style.visibility</p:attrName>
                                        </p:attrNameLst>
                                      </p:cBhvr>
                                      <p:to>
                                        <p:strVal val="hidden"/>
                                      </p:to>
                                    </p:set>
                                  </p:childTnLst>
                                </p:cTn>
                              </p:par>
                              <p:par>
                                <p:cTn id="12" presetID="1" presetClass="exit" presetSubtype="0" fill="hold" grpId="1" nodeType="withEffect">
                                  <p:stCondLst>
                                    <p:cond delay="6000"/>
                                  </p:stCondLst>
                                  <p:childTnLst>
                                    <p:set>
                                      <p:cBhvr>
                                        <p:cTn id="13" dur="1" fill="hold">
                                          <p:stCondLst>
                                            <p:cond delay="0"/>
                                          </p:stCondLst>
                                        </p:cTn>
                                        <p:tgtEl>
                                          <p:spTgt spid="2"/>
                                        </p:tgtEl>
                                        <p:attrNameLst>
                                          <p:attrName>style.visibility</p:attrName>
                                        </p:attrNameLst>
                                      </p:cBhvr>
                                      <p:to>
                                        <p:strVal val="hidden"/>
                                      </p:to>
                                    </p:set>
                                  </p:childTnLst>
                                </p:cTn>
                              </p:par>
                            </p:childTnLst>
                          </p:cTn>
                        </p:par>
                        <p:par>
                          <p:cTn id="14" fill="hold">
                            <p:stCondLst>
                              <p:cond delay="6000"/>
                            </p:stCondLst>
                            <p:childTnLst>
                              <p:par>
                                <p:cTn id="15" presetID="1" presetClass="entr" presetSubtype="0"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par>
                          <p:cTn id="19" fill="hold">
                            <p:stCondLst>
                              <p:cond delay="6000"/>
                            </p:stCondLst>
                            <p:childTnLst>
                              <p:par>
                                <p:cTn id="20" presetID="1" presetClass="exit" presetSubtype="0" fill="hold" nodeType="afterEffect">
                                  <p:stCondLst>
                                    <p:cond delay="6000"/>
                                  </p:stCondLst>
                                  <p:childTnLst>
                                    <p:set>
                                      <p:cBhvr>
                                        <p:cTn id="21" dur="1" fill="hold">
                                          <p:stCondLst>
                                            <p:cond delay="0"/>
                                          </p:stCondLst>
                                        </p:cTn>
                                        <p:tgtEl>
                                          <p:spTgt spid="7"/>
                                        </p:tgtEl>
                                        <p:attrNameLst>
                                          <p:attrName>style.visibility</p:attrName>
                                        </p:attrNameLst>
                                      </p:cBhvr>
                                      <p:to>
                                        <p:strVal val="hidden"/>
                                      </p:to>
                                    </p:set>
                                  </p:childTnLst>
                                </p:cTn>
                              </p:par>
                              <p:par>
                                <p:cTn id="22" presetID="1" presetClass="exit" presetSubtype="0" fill="hold" grpId="1" nodeType="withEffect">
                                  <p:stCondLst>
                                    <p:cond delay="6000"/>
                                  </p:stCondLst>
                                  <p:childTnLst>
                                    <p:set>
                                      <p:cBhvr>
                                        <p:cTn id="23" dur="1" fill="hold">
                                          <p:stCondLst>
                                            <p:cond delay="0"/>
                                          </p:stCondLst>
                                        </p:cTn>
                                        <p:tgtEl>
                                          <p:spTgt spid="5"/>
                                        </p:tgtEl>
                                        <p:attrNameLst>
                                          <p:attrName>style.visibility</p:attrName>
                                        </p:attrNameLst>
                                      </p:cBhvr>
                                      <p:to>
                                        <p:strVal val="hidden"/>
                                      </p:to>
                                    </p:set>
                                  </p:childTnLst>
                                </p:cTn>
                              </p:par>
                            </p:childTnLst>
                          </p:cTn>
                        </p:par>
                        <p:par>
                          <p:cTn id="24" fill="hold">
                            <p:stCondLst>
                              <p:cond delay="12000"/>
                            </p:stCondLst>
                            <p:childTnLst>
                              <p:par>
                                <p:cTn id="25" presetID="1" presetClass="entr" presetSubtype="0"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childTnLst>
                          </p:cTn>
                        </p:par>
                        <p:par>
                          <p:cTn id="29" fill="hold">
                            <p:stCondLst>
                              <p:cond delay="12000"/>
                            </p:stCondLst>
                            <p:childTnLst>
                              <p:par>
                                <p:cTn id="30" presetID="1" presetClass="exit" presetSubtype="0" fill="hold" nodeType="afterEffect">
                                  <p:stCondLst>
                                    <p:cond delay="6000"/>
                                  </p:stCondLst>
                                  <p:childTnLst>
                                    <p:set>
                                      <p:cBhvr>
                                        <p:cTn id="31" dur="1" fill="hold">
                                          <p:stCondLst>
                                            <p:cond delay="0"/>
                                          </p:stCondLst>
                                        </p:cTn>
                                        <p:tgtEl>
                                          <p:spTgt spid="9"/>
                                        </p:tgtEl>
                                        <p:attrNameLst>
                                          <p:attrName>style.visibility</p:attrName>
                                        </p:attrNameLst>
                                      </p:cBhvr>
                                      <p:to>
                                        <p:strVal val="hidden"/>
                                      </p:to>
                                    </p:set>
                                  </p:childTnLst>
                                </p:cTn>
                              </p:par>
                              <p:par>
                                <p:cTn id="32" presetID="1" presetClass="exit" presetSubtype="0" fill="hold" grpId="1" nodeType="withEffect">
                                  <p:stCondLst>
                                    <p:cond delay="6000"/>
                                  </p:stCondLst>
                                  <p:childTnLst>
                                    <p:set>
                                      <p:cBhvr>
                                        <p:cTn id="33" dur="1" fill="hold">
                                          <p:stCondLst>
                                            <p:cond delay="0"/>
                                          </p:stCondLst>
                                        </p:cTn>
                                        <p:tgtEl>
                                          <p:spTgt spid="8"/>
                                        </p:tgtEl>
                                        <p:attrNameLst>
                                          <p:attrName>style.visibility</p:attrName>
                                        </p:attrNameLst>
                                      </p:cBhvr>
                                      <p:to>
                                        <p:strVal val="hidden"/>
                                      </p:to>
                                    </p:set>
                                  </p:childTnLst>
                                </p:cTn>
                              </p:par>
                            </p:childTnLst>
                          </p:cTn>
                        </p:par>
                        <p:par>
                          <p:cTn id="34" fill="hold">
                            <p:stCondLst>
                              <p:cond delay="18000"/>
                            </p:stCondLst>
                            <p:childTnLst>
                              <p:par>
                                <p:cTn id="35" presetID="1"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par>
                          <p:cTn id="39" fill="hold">
                            <p:stCondLst>
                              <p:cond delay="18000"/>
                            </p:stCondLst>
                            <p:childTnLst>
                              <p:par>
                                <p:cTn id="40" presetID="1" presetClass="exit" presetSubtype="0" fill="hold" nodeType="afterEffect">
                                  <p:stCondLst>
                                    <p:cond delay="6000"/>
                                  </p:stCondLst>
                                  <p:childTnLst>
                                    <p:set>
                                      <p:cBhvr>
                                        <p:cTn id="41" dur="1" fill="hold">
                                          <p:stCondLst>
                                            <p:cond delay="0"/>
                                          </p:stCondLst>
                                        </p:cTn>
                                        <p:tgtEl>
                                          <p:spTgt spid="11"/>
                                        </p:tgtEl>
                                        <p:attrNameLst>
                                          <p:attrName>style.visibility</p:attrName>
                                        </p:attrNameLst>
                                      </p:cBhvr>
                                      <p:to>
                                        <p:strVal val="hidden"/>
                                      </p:to>
                                    </p:set>
                                  </p:childTnLst>
                                </p:cTn>
                              </p:par>
                              <p:par>
                                <p:cTn id="42" presetID="1" presetClass="exit" presetSubtype="0" fill="hold" grpId="1" nodeType="withEffect">
                                  <p:stCondLst>
                                    <p:cond delay="6000"/>
                                  </p:stCondLst>
                                  <p:childTnLst>
                                    <p:set>
                                      <p:cBhvr>
                                        <p:cTn id="43" dur="1" fill="hold">
                                          <p:stCondLst>
                                            <p:cond delay="0"/>
                                          </p:stCondLst>
                                        </p:cTn>
                                        <p:tgtEl>
                                          <p:spTgt spid="10"/>
                                        </p:tgtEl>
                                        <p:attrNameLst>
                                          <p:attrName>style.visibility</p:attrName>
                                        </p:attrNameLst>
                                      </p:cBhvr>
                                      <p:to>
                                        <p:strVal val="hidden"/>
                                      </p:to>
                                    </p:set>
                                  </p:childTnLst>
                                </p:cTn>
                              </p:par>
                            </p:childTnLst>
                          </p:cTn>
                        </p:par>
                        <p:par>
                          <p:cTn id="44" fill="hold">
                            <p:stCondLst>
                              <p:cond delay="24000"/>
                            </p:stCondLst>
                            <p:childTnLst>
                              <p:par>
                                <p:cTn id="45" presetID="1" presetClass="entr" presetSubtype="0"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childTnLst>
                                </p:cTn>
                              </p:par>
                            </p:childTnLst>
                          </p:cTn>
                        </p:par>
                        <p:par>
                          <p:cTn id="49" fill="hold">
                            <p:stCondLst>
                              <p:cond delay="24000"/>
                            </p:stCondLst>
                            <p:childTnLst>
                              <p:par>
                                <p:cTn id="50" presetID="1" presetClass="exit" presetSubtype="0" fill="hold" nodeType="afterEffect">
                                  <p:stCondLst>
                                    <p:cond delay="6000"/>
                                  </p:stCondLst>
                                  <p:childTnLst>
                                    <p:set>
                                      <p:cBhvr>
                                        <p:cTn id="51" dur="1" fill="hold">
                                          <p:stCondLst>
                                            <p:cond delay="0"/>
                                          </p:stCondLst>
                                        </p:cTn>
                                        <p:tgtEl>
                                          <p:spTgt spid="13"/>
                                        </p:tgtEl>
                                        <p:attrNameLst>
                                          <p:attrName>style.visibility</p:attrName>
                                        </p:attrNameLst>
                                      </p:cBhvr>
                                      <p:to>
                                        <p:strVal val="hidden"/>
                                      </p:to>
                                    </p:set>
                                  </p:childTnLst>
                                </p:cTn>
                              </p:par>
                              <p:par>
                                <p:cTn id="52" presetID="1" presetClass="exit" presetSubtype="0" fill="hold" grpId="1" nodeType="withEffect">
                                  <p:stCondLst>
                                    <p:cond delay="6000"/>
                                  </p:stCondLst>
                                  <p:childTnLst>
                                    <p:set>
                                      <p:cBhvr>
                                        <p:cTn id="53" dur="1" fill="hold">
                                          <p:stCondLst>
                                            <p:cond delay="0"/>
                                          </p:stCondLst>
                                        </p:cTn>
                                        <p:tgtEl>
                                          <p:spTgt spid="12"/>
                                        </p:tgtEl>
                                        <p:attrNameLst>
                                          <p:attrName>style.visibility</p:attrName>
                                        </p:attrNameLst>
                                      </p:cBhvr>
                                      <p:to>
                                        <p:strVal val="hidden"/>
                                      </p:to>
                                    </p:set>
                                  </p:childTnLst>
                                </p:cTn>
                              </p:par>
                            </p:childTnLst>
                          </p:cTn>
                        </p:par>
                        <p:par>
                          <p:cTn id="54" fill="hold">
                            <p:stCondLst>
                              <p:cond delay="30000"/>
                            </p:stCondLst>
                            <p:childTnLst>
                              <p:par>
                                <p:cTn id="55" presetID="1"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par>
                          <p:cTn id="59" fill="hold">
                            <p:stCondLst>
                              <p:cond delay="30000"/>
                            </p:stCondLst>
                            <p:childTnLst>
                              <p:par>
                                <p:cTn id="60" presetID="1" presetClass="exit" presetSubtype="0" fill="hold" nodeType="afterEffect">
                                  <p:stCondLst>
                                    <p:cond delay="6000"/>
                                  </p:stCondLst>
                                  <p:childTnLst>
                                    <p:set>
                                      <p:cBhvr>
                                        <p:cTn id="61" dur="1" fill="hold">
                                          <p:stCondLst>
                                            <p:cond delay="0"/>
                                          </p:stCondLst>
                                        </p:cTn>
                                        <p:tgtEl>
                                          <p:spTgt spid="15"/>
                                        </p:tgtEl>
                                        <p:attrNameLst>
                                          <p:attrName>style.visibility</p:attrName>
                                        </p:attrNameLst>
                                      </p:cBhvr>
                                      <p:to>
                                        <p:strVal val="hidden"/>
                                      </p:to>
                                    </p:set>
                                  </p:childTnLst>
                                </p:cTn>
                              </p:par>
                              <p:par>
                                <p:cTn id="62" presetID="1" presetClass="exit" presetSubtype="0" fill="hold" grpId="1" nodeType="withEffect">
                                  <p:stCondLst>
                                    <p:cond delay="6000"/>
                                  </p:stCondLst>
                                  <p:childTnLst>
                                    <p:set>
                                      <p:cBhvr>
                                        <p:cTn id="63" dur="1" fill="hold">
                                          <p:stCondLst>
                                            <p:cond delay="0"/>
                                          </p:stCondLst>
                                        </p:cTn>
                                        <p:tgtEl>
                                          <p:spTgt spid="14"/>
                                        </p:tgtEl>
                                        <p:attrNameLst>
                                          <p:attrName>style.visibility</p:attrName>
                                        </p:attrNameLst>
                                      </p:cBhvr>
                                      <p:to>
                                        <p:strVal val="hidden"/>
                                      </p:to>
                                    </p:set>
                                  </p:childTnLst>
                                </p:cTn>
                              </p:par>
                            </p:childTnLst>
                          </p:cTn>
                        </p:par>
                        <p:par>
                          <p:cTn id="64" fill="hold">
                            <p:stCondLst>
                              <p:cond delay="36000"/>
                            </p:stCondLst>
                            <p:childTnLst>
                              <p:par>
                                <p:cTn id="65" presetID="1"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7"/>
                                        </p:tgtEl>
                                        <p:attrNameLst>
                                          <p:attrName>style.visibility</p:attrName>
                                        </p:attrNameLst>
                                      </p:cBhvr>
                                      <p:to>
                                        <p:strVal val="visible"/>
                                      </p:to>
                                    </p:set>
                                  </p:childTnLst>
                                </p:cTn>
                              </p:par>
                            </p:childTnLst>
                          </p:cTn>
                        </p:par>
                        <p:par>
                          <p:cTn id="69" fill="hold">
                            <p:stCondLst>
                              <p:cond delay="36000"/>
                            </p:stCondLst>
                            <p:childTnLst>
                              <p:par>
                                <p:cTn id="70" presetID="1" presetClass="exit" presetSubtype="0" fill="hold" nodeType="afterEffect">
                                  <p:stCondLst>
                                    <p:cond delay="6000"/>
                                  </p:stCondLst>
                                  <p:childTnLst>
                                    <p:set>
                                      <p:cBhvr>
                                        <p:cTn id="71" dur="1" fill="hold">
                                          <p:stCondLst>
                                            <p:cond delay="0"/>
                                          </p:stCondLst>
                                        </p:cTn>
                                        <p:tgtEl>
                                          <p:spTgt spid="17"/>
                                        </p:tgtEl>
                                        <p:attrNameLst>
                                          <p:attrName>style.visibility</p:attrName>
                                        </p:attrNameLst>
                                      </p:cBhvr>
                                      <p:to>
                                        <p:strVal val="hidden"/>
                                      </p:to>
                                    </p:set>
                                  </p:childTnLst>
                                </p:cTn>
                              </p:par>
                              <p:par>
                                <p:cTn id="72" presetID="1" presetClass="exit" presetSubtype="0" fill="hold" grpId="1" nodeType="withEffect">
                                  <p:stCondLst>
                                    <p:cond delay="6000"/>
                                  </p:stCondLst>
                                  <p:childTnLst>
                                    <p:set>
                                      <p:cBhvr>
                                        <p:cTn id="73" dur="1" fill="hold">
                                          <p:stCondLst>
                                            <p:cond delay="0"/>
                                          </p:stCondLst>
                                        </p:cTn>
                                        <p:tgtEl>
                                          <p:spTgt spid="16"/>
                                        </p:tgtEl>
                                        <p:attrNameLst>
                                          <p:attrName>style.visibility</p:attrName>
                                        </p:attrNameLst>
                                      </p:cBhvr>
                                      <p:to>
                                        <p:strVal val="hidden"/>
                                      </p:to>
                                    </p:set>
                                  </p:childTnLst>
                                </p:cTn>
                              </p:par>
                            </p:childTnLst>
                          </p:cTn>
                        </p:par>
                        <p:par>
                          <p:cTn id="74" fill="hold">
                            <p:stCondLst>
                              <p:cond delay="42000"/>
                            </p:stCondLst>
                            <p:childTnLst>
                              <p:par>
                                <p:cTn id="75" presetID="1" presetClass="entr" presetSubtype="0"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9"/>
                                        </p:tgtEl>
                                        <p:attrNameLst>
                                          <p:attrName>style.visibility</p:attrName>
                                        </p:attrNameLst>
                                      </p:cBhvr>
                                      <p:to>
                                        <p:strVal val="visible"/>
                                      </p:to>
                                    </p:set>
                                  </p:childTnLst>
                                </p:cTn>
                              </p:par>
                            </p:childTnLst>
                          </p:cTn>
                        </p:par>
                        <p:par>
                          <p:cTn id="79" fill="hold">
                            <p:stCondLst>
                              <p:cond delay="42000"/>
                            </p:stCondLst>
                            <p:childTnLst>
                              <p:par>
                                <p:cTn id="80" presetID="1" presetClass="exit" presetSubtype="0" fill="hold" nodeType="afterEffect">
                                  <p:stCondLst>
                                    <p:cond delay="6000"/>
                                  </p:stCondLst>
                                  <p:childTnLst>
                                    <p:set>
                                      <p:cBhvr>
                                        <p:cTn id="81" dur="1" fill="hold">
                                          <p:stCondLst>
                                            <p:cond delay="0"/>
                                          </p:stCondLst>
                                        </p:cTn>
                                        <p:tgtEl>
                                          <p:spTgt spid="19"/>
                                        </p:tgtEl>
                                        <p:attrNameLst>
                                          <p:attrName>style.visibility</p:attrName>
                                        </p:attrNameLst>
                                      </p:cBhvr>
                                      <p:to>
                                        <p:strVal val="hidden"/>
                                      </p:to>
                                    </p:set>
                                  </p:childTnLst>
                                </p:cTn>
                              </p:par>
                              <p:par>
                                <p:cTn id="82" presetID="1" presetClass="exit" presetSubtype="0" fill="hold" grpId="1" nodeType="withEffect">
                                  <p:stCondLst>
                                    <p:cond delay="6000"/>
                                  </p:stCondLst>
                                  <p:childTnLst>
                                    <p:set>
                                      <p:cBhvr>
                                        <p:cTn id="83" dur="1" fill="hold">
                                          <p:stCondLst>
                                            <p:cond delay="0"/>
                                          </p:stCondLst>
                                        </p:cTn>
                                        <p:tgtEl>
                                          <p:spTgt spid="18"/>
                                        </p:tgtEl>
                                        <p:attrNameLst>
                                          <p:attrName>style.visibility</p:attrName>
                                        </p:attrNameLst>
                                      </p:cBhvr>
                                      <p:to>
                                        <p:strVal val="hidden"/>
                                      </p:to>
                                    </p:set>
                                  </p:childTnLst>
                                </p:cTn>
                              </p:par>
                            </p:childTnLst>
                          </p:cTn>
                        </p:par>
                        <p:par>
                          <p:cTn id="84" fill="hold">
                            <p:stCondLst>
                              <p:cond delay="48000"/>
                            </p:stCondLst>
                            <p:childTnLst>
                              <p:par>
                                <p:cTn id="85" presetID="1" presetClass="entr" presetSubtype="0" fill="hold" grpId="0" nodeType="afterEffect">
                                  <p:stCondLst>
                                    <p:cond delay="0"/>
                                  </p:stCondLst>
                                  <p:childTnLst>
                                    <p:set>
                                      <p:cBhvr>
                                        <p:cTn id="86" dur="1" fill="hold">
                                          <p:stCondLst>
                                            <p:cond delay="0"/>
                                          </p:stCondLst>
                                        </p:cTn>
                                        <p:tgtEl>
                                          <p:spTgt spid="20"/>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21"/>
                                        </p:tgtEl>
                                        <p:attrNameLst>
                                          <p:attrName>style.visibility</p:attrName>
                                        </p:attrNameLst>
                                      </p:cBhvr>
                                      <p:to>
                                        <p:strVal val="visible"/>
                                      </p:to>
                                    </p:set>
                                  </p:childTnLst>
                                </p:cTn>
                              </p:par>
                            </p:childTnLst>
                          </p:cTn>
                        </p:par>
                        <p:par>
                          <p:cTn id="89" fill="hold">
                            <p:stCondLst>
                              <p:cond delay="48000"/>
                            </p:stCondLst>
                            <p:childTnLst>
                              <p:par>
                                <p:cTn id="90" presetID="1" presetClass="exit" presetSubtype="0" fill="hold" nodeType="afterEffect">
                                  <p:stCondLst>
                                    <p:cond delay="6000"/>
                                  </p:stCondLst>
                                  <p:childTnLst>
                                    <p:set>
                                      <p:cBhvr>
                                        <p:cTn id="91" dur="1" fill="hold">
                                          <p:stCondLst>
                                            <p:cond delay="0"/>
                                          </p:stCondLst>
                                        </p:cTn>
                                        <p:tgtEl>
                                          <p:spTgt spid="21"/>
                                        </p:tgtEl>
                                        <p:attrNameLst>
                                          <p:attrName>style.visibility</p:attrName>
                                        </p:attrNameLst>
                                      </p:cBhvr>
                                      <p:to>
                                        <p:strVal val="hidden"/>
                                      </p:to>
                                    </p:set>
                                  </p:childTnLst>
                                </p:cTn>
                              </p:par>
                              <p:par>
                                <p:cTn id="92" presetID="1" presetClass="exit" presetSubtype="0" fill="hold" grpId="1" nodeType="withEffect">
                                  <p:stCondLst>
                                    <p:cond delay="6000"/>
                                  </p:stCondLst>
                                  <p:childTnLst>
                                    <p:set>
                                      <p:cBhvr>
                                        <p:cTn id="93" dur="1" fill="hold">
                                          <p:stCondLst>
                                            <p:cond delay="0"/>
                                          </p:stCondLst>
                                        </p:cTn>
                                        <p:tgtEl>
                                          <p:spTgt spid="20"/>
                                        </p:tgtEl>
                                        <p:attrNameLst>
                                          <p:attrName>style.visibility</p:attrName>
                                        </p:attrNameLst>
                                      </p:cBhvr>
                                      <p:to>
                                        <p:strVal val="hidden"/>
                                      </p:to>
                                    </p:set>
                                  </p:childTnLst>
                                </p:cTn>
                              </p:par>
                            </p:childTnLst>
                          </p:cTn>
                        </p:par>
                        <p:par>
                          <p:cTn id="94" fill="hold">
                            <p:stCondLst>
                              <p:cond delay="54000"/>
                            </p:stCondLst>
                            <p:childTnLst>
                              <p:par>
                                <p:cTn id="95" presetID="1" presetClass="entr" presetSubtype="0" fill="hold" grpId="0" nodeType="afterEffect">
                                  <p:stCondLst>
                                    <p:cond delay="0"/>
                                  </p:stCondLst>
                                  <p:childTnLst>
                                    <p:set>
                                      <p:cBhvr>
                                        <p:cTn id="96" dur="1" fill="hold">
                                          <p:stCondLst>
                                            <p:cond delay="0"/>
                                          </p:stCondLst>
                                        </p:cTn>
                                        <p:tgtEl>
                                          <p:spTgt spid="22"/>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childTnLst>
                                </p:cTn>
                              </p:par>
                            </p:childTnLst>
                          </p:cTn>
                        </p:par>
                        <p:par>
                          <p:cTn id="99" fill="hold">
                            <p:stCondLst>
                              <p:cond delay="54000"/>
                            </p:stCondLst>
                            <p:childTnLst>
                              <p:par>
                                <p:cTn id="100" presetID="1" presetClass="exit" presetSubtype="0" fill="hold" nodeType="afterEffect">
                                  <p:stCondLst>
                                    <p:cond delay="6000"/>
                                  </p:stCondLst>
                                  <p:childTnLst>
                                    <p:set>
                                      <p:cBhvr>
                                        <p:cTn id="101" dur="1" fill="hold">
                                          <p:stCondLst>
                                            <p:cond delay="0"/>
                                          </p:stCondLst>
                                        </p:cTn>
                                        <p:tgtEl>
                                          <p:spTgt spid="23"/>
                                        </p:tgtEl>
                                        <p:attrNameLst>
                                          <p:attrName>style.visibility</p:attrName>
                                        </p:attrNameLst>
                                      </p:cBhvr>
                                      <p:to>
                                        <p:strVal val="hidden"/>
                                      </p:to>
                                    </p:set>
                                  </p:childTnLst>
                                </p:cTn>
                              </p:par>
                              <p:par>
                                <p:cTn id="102" presetID="1" presetClass="exit" presetSubtype="0" fill="hold" grpId="1" nodeType="withEffect">
                                  <p:stCondLst>
                                    <p:cond delay="6000"/>
                                  </p:stCondLst>
                                  <p:childTnLst>
                                    <p:set>
                                      <p:cBhvr>
                                        <p:cTn id="103" dur="1" fill="hold">
                                          <p:stCondLst>
                                            <p:cond delay="0"/>
                                          </p:stCondLst>
                                        </p:cTn>
                                        <p:tgtEl>
                                          <p:spTgt spid="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5" grpId="0"/>
      <p:bldP spid="5" grpId="1"/>
      <p:bldP spid="8" grpId="0"/>
      <p:bldP spid="8" grpId="1"/>
      <p:bldP spid="10" grpId="0"/>
      <p:bldP spid="10" grpId="1"/>
      <p:bldP spid="12" grpId="0"/>
      <p:bldP spid="12" grpId="1"/>
      <p:bldP spid="14" grpId="0"/>
      <p:bldP spid="14" grpId="1"/>
      <p:bldP spid="16" grpId="0"/>
      <p:bldP spid="16" grpId="1"/>
      <p:bldP spid="18" grpId="0"/>
      <p:bldP spid="18" grpId="1"/>
      <p:bldP spid="20" grpId="0"/>
      <p:bldP spid="20" grpId="1"/>
      <p:bldP spid="22" grpId="0"/>
      <p:bldP spid="2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406C3-F9CD-43FF-B963-D5A85715CDB7}"/>
              </a:ext>
            </a:extLst>
          </p:cNvPr>
          <p:cNvSpPr>
            <a:spLocks noGrp="1"/>
          </p:cNvSpPr>
          <p:nvPr>
            <p:ph type="title"/>
          </p:nvPr>
        </p:nvSpPr>
        <p:spPr/>
        <p:txBody>
          <a:bodyPr/>
          <a:lstStyle/>
          <a:p>
            <a:r>
              <a:rPr lang="en-US" dirty="0"/>
              <a:t>In school-</a:t>
            </a:r>
            <a:endParaRPr lang="en-GB" dirty="0"/>
          </a:p>
        </p:txBody>
      </p:sp>
      <p:sp>
        <p:nvSpPr>
          <p:cNvPr id="3" name="Content Placeholder 2">
            <a:extLst>
              <a:ext uri="{FF2B5EF4-FFF2-40B4-BE49-F238E27FC236}">
                <a16:creationId xmlns:a16="http://schemas.microsoft.com/office/drawing/2014/main" id="{74899CC8-49A1-46D1-90D6-8B6414EBF400}"/>
              </a:ext>
            </a:extLst>
          </p:cNvPr>
          <p:cNvSpPr>
            <a:spLocks noGrp="1"/>
          </p:cNvSpPr>
          <p:nvPr>
            <p:ph idx="1"/>
          </p:nvPr>
        </p:nvSpPr>
        <p:spPr/>
        <p:txBody>
          <a:bodyPr/>
          <a:lstStyle/>
          <a:p>
            <a:r>
              <a:rPr lang="en-US" dirty="0"/>
              <a:t>Children are required to know their times tables up to 12x 12 by year 4.</a:t>
            </a:r>
          </a:p>
          <a:p>
            <a:r>
              <a:rPr lang="en-US" dirty="0"/>
              <a:t>Times tables are a fundamental element in accessing all areas of mathematics. </a:t>
            </a:r>
          </a:p>
          <a:p>
            <a:r>
              <a:rPr lang="en-US" dirty="0"/>
              <a:t>Children should be able to accurately and fluently recall their times tables with only 6 seconds per question. </a:t>
            </a:r>
            <a:endParaRPr lang="en-GB" dirty="0"/>
          </a:p>
        </p:txBody>
      </p:sp>
      <p:pic>
        <p:nvPicPr>
          <p:cNvPr id="4" name="Picture 3" descr="A picture containing text, sign&#10;&#10;Description automatically generated">
            <a:extLst>
              <a:ext uri="{FF2B5EF4-FFF2-40B4-BE49-F238E27FC236}">
                <a16:creationId xmlns:a16="http://schemas.microsoft.com/office/drawing/2014/main" id="{D6948BF6-254E-4820-B8CF-4EBF31334F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3" y="4809370"/>
            <a:ext cx="3027384" cy="1708111"/>
          </a:xfrm>
          <a:prstGeom prst="rect">
            <a:avLst/>
          </a:prstGeom>
        </p:spPr>
      </p:pic>
      <p:pic>
        <p:nvPicPr>
          <p:cNvPr id="5" name="Picture 4">
            <a:extLst>
              <a:ext uri="{FF2B5EF4-FFF2-40B4-BE49-F238E27FC236}">
                <a16:creationId xmlns:a16="http://schemas.microsoft.com/office/drawing/2014/main" id="{3823EE02-E8E7-4C3C-B39A-974349962285}"/>
              </a:ext>
            </a:extLst>
          </p:cNvPr>
          <p:cNvPicPr>
            <a:picLocks noChangeAspect="1"/>
          </p:cNvPicPr>
          <p:nvPr/>
        </p:nvPicPr>
        <p:blipFill>
          <a:blip r:embed="rId4"/>
          <a:stretch>
            <a:fillRect/>
          </a:stretch>
        </p:blipFill>
        <p:spPr>
          <a:xfrm>
            <a:off x="4810029" y="4555859"/>
            <a:ext cx="5589359" cy="2302141"/>
          </a:xfrm>
          <a:prstGeom prst="rect">
            <a:avLst/>
          </a:prstGeom>
        </p:spPr>
      </p:pic>
    </p:spTree>
    <p:extLst>
      <p:ext uri="{BB962C8B-B14F-4D97-AF65-F5344CB8AC3E}">
        <p14:creationId xmlns:p14="http://schemas.microsoft.com/office/powerpoint/2010/main" val="3169696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A7ABC-EF3E-4050-BADD-6D56A7D2B974}"/>
              </a:ext>
            </a:extLst>
          </p:cNvPr>
          <p:cNvSpPr>
            <a:spLocks noGrp="1"/>
          </p:cNvSpPr>
          <p:nvPr>
            <p:ph type="title"/>
          </p:nvPr>
        </p:nvSpPr>
        <p:spPr/>
        <p:txBody>
          <a:bodyPr/>
          <a:lstStyle/>
          <a:p>
            <a:r>
              <a:rPr lang="en-US" dirty="0"/>
              <a:t>What do we do in school?</a:t>
            </a:r>
            <a:endParaRPr lang="en-GB" dirty="0"/>
          </a:p>
        </p:txBody>
      </p:sp>
      <p:sp>
        <p:nvSpPr>
          <p:cNvPr id="3" name="Content Placeholder 2">
            <a:extLst>
              <a:ext uri="{FF2B5EF4-FFF2-40B4-BE49-F238E27FC236}">
                <a16:creationId xmlns:a16="http://schemas.microsoft.com/office/drawing/2014/main" id="{A24D859E-3FE8-4485-90D0-C74631962741}"/>
              </a:ext>
            </a:extLst>
          </p:cNvPr>
          <p:cNvSpPr>
            <a:spLocks noGrp="1"/>
          </p:cNvSpPr>
          <p:nvPr>
            <p:ph idx="1"/>
          </p:nvPr>
        </p:nvSpPr>
        <p:spPr/>
        <p:txBody>
          <a:bodyPr/>
          <a:lstStyle/>
          <a:p>
            <a:r>
              <a:rPr lang="en-US" dirty="0"/>
              <a:t>Teach Mastery number in Year 4</a:t>
            </a:r>
          </a:p>
          <a:p>
            <a:r>
              <a:rPr lang="en-US" dirty="0"/>
              <a:t>Times tables </a:t>
            </a:r>
            <a:r>
              <a:rPr lang="en-US" dirty="0" err="1"/>
              <a:t>RockStars</a:t>
            </a:r>
            <a:r>
              <a:rPr lang="en-US" dirty="0"/>
              <a:t>.</a:t>
            </a:r>
          </a:p>
          <a:p>
            <a:r>
              <a:rPr lang="en-US" dirty="0"/>
              <a:t>Rolling numbers.</a:t>
            </a:r>
          </a:p>
          <a:p>
            <a:endParaRPr lang="en-GB" dirty="0"/>
          </a:p>
        </p:txBody>
      </p:sp>
      <p:pic>
        <p:nvPicPr>
          <p:cNvPr id="4" name="Picture 3" descr="A picture containing text, sign&#10;&#10;Description automatically generated">
            <a:extLst>
              <a:ext uri="{FF2B5EF4-FFF2-40B4-BE49-F238E27FC236}">
                <a16:creationId xmlns:a16="http://schemas.microsoft.com/office/drawing/2014/main" id="{48D57797-B6A4-4562-A820-8B547CC254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3" y="4809370"/>
            <a:ext cx="3027384" cy="1708111"/>
          </a:xfrm>
          <a:prstGeom prst="rect">
            <a:avLst/>
          </a:prstGeom>
        </p:spPr>
      </p:pic>
      <p:pic>
        <p:nvPicPr>
          <p:cNvPr id="5" name="Picture 4">
            <a:extLst>
              <a:ext uri="{FF2B5EF4-FFF2-40B4-BE49-F238E27FC236}">
                <a16:creationId xmlns:a16="http://schemas.microsoft.com/office/drawing/2014/main" id="{4918D453-E4B0-4253-BAC7-78C9B5822EAC}"/>
              </a:ext>
            </a:extLst>
          </p:cNvPr>
          <p:cNvPicPr>
            <a:picLocks noChangeAspect="1"/>
          </p:cNvPicPr>
          <p:nvPr/>
        </p:nvPicPr>
        <p:blipFill>
          <a:blip r:embed="rId4"/>
          <a:stretch>
            <a:fillRect/>
          </a:stretch>
        </p:blipFill>
        <p:spPr>
          <a:xfrm>
            <a:off x="4810029" y="4555859"/>
            <a:ext cx="5589359" cy="2302141"/>
          </a:xfrm>
          <a:prstGeom prst="rect">
            <a:avLst/>
          </a:prstGeom>
        </p:spPr>
      </p:pic>
    </p:spTree>
    <p:extLst>
      <p:ext uri="{BB962C8B-B14F-4D97-AF65-F5344CB8AC3E}">
        <p14:creationId xmlns:p14="http://schemas.microsoft.com/office/powerpoint/2010/main" val="3834084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0B7C14-E9F6-4868-8251-60E297880408}"/>
              </a:ext>
            </a:extLst>
          </p:cNvPr>
          <p:cNvSpPr>
            <a:spLocks noGrp="1"/>
          </p:cNvSpPr>
          <p:nvPr>
            <p:ph type="title"/>
          </p:nvPr>
        </p:nvSpPr>
        <p:spPr/>
        <p:txBody>
          <a:bodyPr/>
          <a:lstStyle/>
          <a:p>
            <a:r>
              <a:rPr lang="en-US" dirty="0"/>
              <a:t>TTR- </a:t>
            </a:r>
            <a:endParaRPr lang="en-GB" dirty="0"/>
          </a:p>
        </p:txBody>
      </p:sp>
      <p:sp>
        <p:nvSpPr>
          <p:cNvPr id="3" name="Content Placeholder 2">
            <a:extLst>
              <a:ext uri="{FF2B5EF4-FFF2-40B4-BE49-F238E27FC236}">
                <a16:creationId xmlns:a16="http://schemas.microsoft.com/office/drawing/2014/main" id="{83554C4D-E4C0-44A1-9223-3A15BE97FEB0}"/>
              </a:ext>
            </a:extLst>
          </p:cNvPr>
          <p:cNvSpPr>
            <a:spLocks noGrp="1"/>
          </p:cNvSpPr>
          <p:nvPr>
            <p:ph idx="1"/>
          </p:nvPr>
        </p:nvSpPr>
        <p:spPr/>
        <p:txBody>
          <a:bodyPr/>
          <a:lstStyle/>
          <a:p>
            <a:pPr>
              <a:buFontTx/>
              <a:buChar char="-"/>
            </a:pPr>
            <a:r>
              <a:rPr lang="en-US" dirty="0"/>
              <a:t>A live demo  (A user guide has been added to the website for you to refer back to if needed)</a:t>
            </a:r>
          </a:p>
          <a:p>
            <a:pPr>
              <a:buFontTx/>
              <a:buChar char="-"/>
            </a:pPr>
            <a:r>
              <a:rPr lang="en-US" dirty="0"/>
              <a:t>Please contact your child’s class teacher for a login if you do not have one. </a:t>
            </a:r>
            <a:endParaRPr lang="en-GB" dirty="0"/>
          </a:p>
        </p:txBody>
      </p:sp>
      <p:pic>
        <p:nvPicPr>
          <p:cNvPr id="4" name="Picture 3" descr="A picture containing text, sign&#10;&#10;Description automatically generated">
            <a:extLst>
              <a:ext uri="{FF2B5EF4-FFF2-40B4-BE49-F238E27FC236}">
                <a16:creationId xmlns:a16="http://schemas.microsoft.com/office/drawing/2014/main" id="{BC454F60-7653-4EBE-AA22-F962F3C683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3" y="4809370"/>
            <a:ext cx="3027384" cy="1708111"/>
          </a:xfrm>
          <a:prstGeom prst="rect">
            <a:avLst/>
          </a:prstGeom>
        </p:spPr>
      </p:pic>
      <p:pic>
        <p:nvPicPr>
          <p:cNvPr id="5" name="Picture 4">
            <a:extLst>
              <a:ext uri="{FF2B5EF4-FFF2-40B4-BE49-F238E27FC236}">
                <a16:creationId xmlns:a16="http://schemas.microsoft.com/office/drawing/2014/main" id="{145FB731-FEFA-47E2-B96F-EA60AD7C0460}"/>
              </a:ext>
            </a:extLst>
          </p:cNvPr>
          <p:cNvPicPr>
            <a:picLocks noChangeAspect="1"/>
          </p:cNvPicPr>
          <p:nvPr/>
        </p:nvPicPr>
        <p:blipFill>
          <a:blip r:embed="rId4"/>
          <a:stretch>
            <a:fillRect/>
          </a:stretch>
        </p:blipFill>
        <p:spPr>
          <a:xfrm>
            <a:off x="4810029" y="4555859"/>
            <a:ext cx="5589359" cy="2302141"/>
          </a:xfrm>
          <a:prstGeom prst="rect">
            <a:avLst/>
          </a:prstGeom>
        </p:spPr>
      </p:pic>
      <p:pic>
        <p:nvPicPr>
          <p:cNvPr id="6" name="Picture 5">
            <a:extLst>
              <a:ext uri="{FF2B5EF4-FFF2-40B4-BE49-F238E27FC236}">
                <a16:creationId xmlns:a16="http://schemas.microsoft.com/office/drawing/2014/main" id="{C175DC87-84A1-4E52-90DD-9B40CBAB4748}"/>
              </a:ext>
            </a:extLst>
          </p:cNvPr>
          <p:cNvPicPr>
            <a:picLocks noChangeAspect="1"/>
          </p:cNvPicPr>
          <p:nvPr/>
        </p:nvPicPr>
        <p:blipFill>
          <a:blip r:embed="rId5"/>
          <a:stretch>
            <a:fillRect/>
          </a:stretch>
        </p:blipFill>
        <p:spPr>
          <a:xfrm>
            <a:off x="10839450" y="0"/>
            <a:ext cx="1352550" cy="647700"/>
          </a:xfrm>
          <a:prstGeom prst="rect">
            <a:avLst/>
          </a:prstGeom>
        </p:spPr>
      </p:pic>
    </p:spTree>
    <p:extLst>
      <p:ext uri="{BB962C8B-B14F-4D97-AF65-F5344CB8AC3E}">
        <p14:creationId xmlns:p14="http://schemas.microsoft.com/office/powerpoint/2010/main" val="917365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FAFC0D1-762E-4073-AA7E-94493B7B8F94}"/>
              </a:ext>
            </a:extLst>
          </p:cNvPr>
          <p:cNvPicPr>
            <a:picLocks noChangeAspect="1"/>
          </p:cNvPicPr>
          <p:nvPr/>
        </p:nvPicPr>
        <p:blipFill>
          <a:blip r:embed="rId3"/>
          <a:stretch>
            <a:fillRect/>
          </a:stretch>
        </p:blipFill>
        <p:spPr>
          <a:xfrm>
            <a:off x="719847" y="197673"/>
            <a:ext cx="10948988" cy="6660327"/>
          </a:xfrm>
          <a:prstGeom prst="rect">
            <a:avLst/>
          </a:prstGeom>
        </p:spPr>
      </p:pic>
    </p:spTree>
    <p:extLst>
      <p:ext uri="{BB962C8B-B14F-4D97-AF65-F5344CB8AC3E}">
        <p14:creationId xmlns:p14="http://schemas.microsoft.com/office/powerpoint/2010/main" val="882249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A9BC4-7306-42D2-9752-38365EB5DF7C}"/>
              </a:ext>
            </a:extLst>
          </p:cNvPr>
          <p:cNvSpPr>
            <a:spLocks noGrp="1"/>
          </p:cNvSpPr>
          <p:nvPr>
            <p:ph type="title"/>
          </p:nvPr>
        </p:nvSpPr>
        <p:spPr/>
        <p:txBody>
          <a:bodyPr/>
          <a:lstStyle/>
          <a:p>
            <a:r>
              <a:rPr lang="en-US" dirty="0"/>
              <a:t>MTC!</a:t>
            </a:r>
            <a:endParaRPr lang="en-GB" dirty="0"/>
          </a:p>
        </p:txBody>
      </p:sp>
      <p:sp>
        <p:nvSpPr>
          <p:cNvPr id="3" name="Content Placeholder 2">
            <a:extLst>
              <a:ext uri="{FF2B5EF4-FFF2-40B4-BE49-F238E27FC236}">
                <a16:creationId xmlns:a16="http://schemas.microsoft.com/office/drawing/2014/main" id="{B68BD5AE-43C3-4C69-A0F0-12BB32F8F95E}"/>
              </a:ext>
            </a:extLst>
          </p:cNvPr>
          <p:cNvSpPr>
            <a:spLocks noGrp="1"/>
          </p:cNvSpPr>
          <p:nvPr>
            <p:ph idx="1"/>
          </p:nvPr>
        </p:nvSpPr>
        <p:spPr>
          <a:xfrm>
            <a:off x="428767" y="1355591"/>
            <a:ext cx="10515600" cy="4351338"/>
          </a:xfrm>
        </p:spPr>
        <p:txBody>
          <a:bodyPr>
            <a:normAutofit lnSpcReduction="10000"/>
          </a:bodyPr>
          <a:lstStyle/>
          <a:p>
            <a:r>
              <a:rPr lang="en-US" dirty="0"/>
              <a:t>What is the Multiplication Tables Check?</a:t>
            </a:r>
          </a:p>
          <a:p>
            <a:r>
              <a:rPr lang="en-US" dirty="0"/>
              <a:t>The checks consist of 25 times tables questions. The questions will only be multiplication and they will go up to 12×12. There’s nothing novel about the questions and they don’t require problem solving so there’s nothing to trip them up.</a:t>
            </a:r>
          </a:p>
          <a:p>
            <a:r>
              <a:rPr lang="en-US" dirty="0"/>
              <a:t>There will be 6 seconds to answer each question. </a:t>
            </a:r>
          </a:p>
          <a:p>
            <a:r>
              <a:rPr lang="en-US" dirty="0"/>
              <a:t>The check will be taken online during school time.</a:t>
            </a:r>
          </a:p>
          <a:p>
            <a:r>
              <a:rPr lang="en-US" dirty="0"/>
              <a:t>There is no pass mark. </a:t>
            </a:r>
          </a:p>
          <a:p>
            <a:r>
              <a:rPr lang="en-US" dirty="0"/>
              <a:t>Teachers will be able to apply for some children to be able to pause between questions. </a:t>
            </a:r>
          </a:p>
          <a:p>
            <a:endParaRPr lang="en-GB" dirty="0"/>
          </a:p>
        </p:txBody>
      </p:sp>
      <p:pic>
        <p:nvPicPr>
          <p:cNvPr id="4" name="Picture 3" descr="A picture containing text, sign&#10;&#10;Description automatically generated">
            <a:extLst>
              <a:ext uri="{FF2B5EF4-FFF2-40B4-BE49-F238E27FC236}">
                <a16:creationId xmlns:a16="http://schemas.microsoft.com/office/drawing/2014/main" id="{5498AD2F-BD02-4209-ADD4-59C918DE63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3" y="5429318"/>
            <a:ext cx="1928615" cy="1088163"/>
          </a:xfrm>
          <a:prstGeom prst="rect">
            <a:avLst/>
          </a:prstGeom>
        </p:spPr>
      </p:pic>
      <p:pic>
        <p:nvPicPr>
          <p:cNvPr id="5" name="Picture 4">
            <a:extLst>
              <a:ext uri="{FF2B5EF4-FFF2-40B4-BE49-F238E27FC236}">
                <a16:creationId xmlns:a16="http://schemas.microsoft.com/office/drawing/2014/main" id="{0C8BAEB0-0B5E-4CFE-B92E-F81B33331A2B}"/>
              </a:ext>
            </a:extLst>
          </p:cNvPr>
          <p:cNvPicPr>
            <a:picLocks noChangeAspect="1"/>
          </p:cNvPicPr>
          <p:nvPr/>
        </p:nvPicPr>
        <p:blipFill>
          <a:blip r:embed="rId4"/>
          <a:stretch>
            <a:fillRect/>
          </a:stretch>
        </p:blipFill>
        <p:spPr>
          <a:xfrm>
            <a:off x="8895259" y="5433276"/>
            <a:ext cx="3296741" cy="1357859"/>
          </a:xfrm>
          <a:prstGeom prst="rect">
            <a:avLst/>
          </a:prstGeom>
        </p:spPr>
      </p:pic>
    </p:spTree>
    <p:extLst>
      <p:ext uri="{BB962C8B-B14F-4D97-AF65-F5344CB8AC3E}">
        <p14:creationId xmlns:p14="http://schemas.microsoft.com/office/powerpoint/2010/main" val="1366354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4E8D1-683B-4A22-B410-B458CEE1E1B4}"/>
              </a:ext>
            </a:extLst>
          </p:cNvPr>
          <p:cNvSpPr>
            <a:spLocks noGrp="1"/>
          </p:cNvSpPr>
          <p:nvPr>
            <p:ph type="title"/>
          </p:nvPr>
        </p:nvSpPr>
        <p:spPr/>
        <p:txBody>
          <a:bodyPr/>
          <a:lstStyle/>
          <a:p>
            <a:r>
              <a:rPr lang="en-US" dirty="0"/>
              <a:t>Supporting your child at home. </a:t>
            </a:r>
            <a:endParaRPr lang="en-GB" dirty="0"/>
          </a:p>
        </p:txBody>
      </p:sp>
      <p:sp>
        <p:nvSpPr>
          <p:cNvPr id="3" name="Content Placeholder 2">
            <a:extLst>
              <a:ext uri="{FF2B5EF4-FFF2-40B4-BE49-F238E27FC236}">
                <a16:creationId xmlns:a16="http://schemas.microsoft.com/office/drawing/2014/main" id="{AA65BBA1-B7A5-4E96-B816-46FC1B42A672}"/>
              </a:ext>
            </a:extLst>
          </p:cNvPr>
          <p:cNvSpPr>
            <a:spLocks noGrp="1"/>
          </p:cNvSpPr>
          <p:nvPr>
            <p:ph idx="1"/>
          </p:nvPr>
        </p:nvSpPr>
        <p:spPr>
          <a:xfrm>
            <a:off x="828233" y="1382355"/>
            <a:ext cx="10515600" cy="4351338"/>
          </a:xfrm>
        </p:spPr>
        <p:txBody>
          <a:bodyPr>
            <a:normAutofit fontScale="55000" lnSpcReduction="20000"/>
          </a:bodyPr>
          <a:lstStyle/>
          <a:p>
            <a:pPr marL="0" indent="0">
              <a:buNone/>
            </a:pPr>
            <a:r>
              <a:rPr lang="en-GB" dirty="0"/>
              <a:t>There are lots of ways to learn times tables, but here are a few suggestions to get you started: </a:t>
            </a:r>
          </a:p>
          <a:p>
            <a:pPr lvl="0"/>
            <a:r>
              <a:rPr lang="en-GB" dirty="0"/>
              <a:t>Make sure they play a minimum of 3x per week in </a:t>
            </a:r>
            <a:r>
              <a:rPr lang="en-GB" b="1" dirty="0"/>
              <a:t>Garage mode</a:t>
            </a:r>
            <a:r>
              <a:rPr lang="en-GB" dirty="0"/>
              <a:t> on Times Tables Rocks Stars - The Garage game mode is very clever and will adjust the questions your child is asked, ensuring they are always working on the facts they need to improve. Also, give them a times tables square to use whilst they play. This way they can double-check facts they are not sure about </a:t>
            </a:r>
          </a:p>
          <a:p>
            <a:pPr lvl="0"/>
            <a:r>
              <a:rPr lang="en-GB" dirty="0"/>
              <a:t>Sing times tables songs (rolling numbers is used in school). There are hundreds available! Put them on in the car, </a:t>
            </a:r>
            <a:r>
              <a:rPr lang="en-GB" dirty="0" err="1"/>
              <a:t>bathtime</a:t>
            </a:r>
            <a:r>
              <a:rPr lang="en-GB" dirty="0"/>
              <a:t> or any ‘free’ time where you have a few spare minutes.</a:t>
            </a:r>
          </a:p>
          <a:p>
            <a:pPr lvl="0"/>
            <a:r>
              <a:rPr lang="en-GB" dirty="0"/>
              <a:t>Chanting the old-fashioned way- rehearse the tables forwards and backwards, gradually increasing in speed. </a:t>
            </a:r>
          </a:p>
          <a:p>
            <a:pPr lvl="0"/>
            <a:r>
              <a:rPr lang="en-GB" dirty="0"/>
              <a:t>Plenty of praise- When encouraging children to pursue something important, like timetables, there’s no harm in heightening their enthusiasm with plenty of praise. ‘You got this!’ ‘Look at your heatmap now!’</a:t>
            </a:r>
          </a:p>
          <a:p>
            <a:pPr lvl="0"/>
            <a:r>
              <a:rPr lang="en-GB" dirty="0"/>
              <a:t>Write out the tables – This can be in the form of a simple list or you could also be a bit more fun. Being creative will make writing and learning the tables more enjoyable. </a:t>
            </a:r>
          </a:p>
          <a:p>
            <a:pPr lvl="1"/>
            <a:r>
              <a:rPr lang="en-GB" dirty="0"/>
              <a:t>Write the facts as the petals of a flower; </a:t>
            </a:r>
          </a:p>
          <a:p>
            <a:pPr lvl="1"/>
            <a:r>
              <a:rPr lang="en-GB" dirty="0"/>
              <a:t>Get them to test you on the facts and get them wrong on purpose and see if they correct you!</a:t>
            </a:r>
          </a:p>
          <a:p>
            <a:pPr lvl="1"/>
            <a:r>
              <a:rPr lang="en-GB" dirty="0"/>
              <a:t>Treasure Hunt: Hide the facts around the house and give them the answers. Can they find them in record time? </a:t>
            </a:r>
          </a:p>
          <a:p>
            <a:pPr lvl="1"/>
            <a:r>
              <a:rPr lang="en-GB" dirty="0"/>
              <a:t>Take a pot of water and a paintbrush outside to ‘paint’ the facts on a wall. </a:t>
            </a:r>
          </a:p>
          <a:p>
            <a:pPr lvl="1"/>
            <a:r>
              <a:rPr lang="en-GB" dirty="0"/>
              <a:t>Use chalks to write the facts outside in giant numbers.  </a:t>
            </a:r>
          </a:p>
          <a:p>
            <a:pPr marL="0" indent="0">
              <a:buNone/>
            </a:pPr>
            <a:endParaRPr lang="en-GB" dirty="0"/>
          </a:p>
          <a:p>
            <a:r>
              <a:rPr lang="en-GB" b="1" dirty="0"/>
              <a:t>Times tables are important, but it should be an enjoyable experience learning them!</a:t>
            </a:r>
            <a:endParaRPr lang="en-GB" dirty="0"/>
          </a:p>
          <a:p>
            <a:endParaRPr lang="en-GB" dirty="0"/>
          </a:p>
        </p:txBody>
      </p:sp>
      <p:pic>
        <p:nvPicPr>
          <p:cNvPr id="4" name="Picture 3" descr="A picture containing text, sign&#10;&#10;Description automatically generated">
            <a:extLst>
              <a:ext uri="{FF2B5EF4-FFF2-40B4-BE49-F238E27FC236}">
                <a16:creationId xmlns:a16="http://schemas.microsoft.com/office/drawing/2014/main" id="{9F994D35-91E6-4D55-BA5C-3D332A998A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8233" y="5429318"/>
            <a:ext cx="1928615" cy="1088163"/>
          </a:xfrm>
          <a:prstGeom prst="rect">
            <a:avLst/>
          </a:prstGeom>
        </p:spPr>
      </p:pic>
      <p:pic>
        <p:nvPicPr>
          <p:cNvPr id="5" name="Picture 4">
            <a:extLst>
              <a:ext uri="{FF2B5EF4-FFF2-40B4-BE49-F238E27FC236}">
                <a16:creationId xmlns:a16="http://schemas.microsoft.com/office/drawing/2014/main" id="{CED8181A-0291-4F41-B79A-E8D09F40AB95}"/>
              </a:ext>
            </a:extLst>
          </p:cNvPr>
          <p:cNvPicPr>
            <a:picLocks noChangeAspect="1"/>
          </p:cNvPicPr>
          <p:nvPr/>
        </p:nvPicPr>
        <p:blipFill>
          <a:blip r:embed="rId4"/>
          <a:stretch>
            <a:fillRect/>
          </a:stretch>
        </p:blipFill>
        <p:spPr>
          <a:xfrm>
            <a:off x="8895259" y="5433276"/>
            <a:ext cx="3296741" cy="1357859"/>
          </a:xfrm>
          <a:prstGeom prst="rect">
            <a:avLst/>
          </a:prstGeom>
        </p:spPr>
      </p:pic>
    </p:spTree>
    <p:extLst>
      <p:ext uri="{BB962C8B-B14F-4D97-AF65-F5344CB8AC3E}">
        <p14:creationId xmlns:p14="http://schemas.microsoft.com/office/powerpoint/2010/main" val="1283060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1A30F-3A19-4A6C-87D9-025568DD305E}"/>
              </a:ext>
            </a:extLst>
          </p:cNvPr>
          <p:cNvSpPr>
            <a:spLocks noGrp="1"/>
          </p:cNvSpPr>
          <p:nvPr>
            <p:ph type="title"/>
          </p:nvPr>
        </p:nvSpPr>
        <p:spPr>
          <a:xfrm>
            <a:off x="2639705" y="337829"/>
            <a:ext cx="10515600" cy="1325563"/>
          </a:xfrm>
        </p:spPr>
        <p:txBody>
          <a:bodyPr/>
          <a:lstStyle/>
          <a:p>
            <a:r>
              <a:rPr lang="en-US" dirty="0"/>
              <a:t>Thank-you for attending!</a:t>
            </a:r>
            <a:endParaRPr lang="en-GB" dirty="0"/>
          </a:p>
        </p:txBody>
      </p:sp>
      <p:sp>
        <p:nvSpPr>
          <p:cNvPr id="3" name="Content Placeholder 2">
            <a:extLst>
              <a:ext uri="{FF2B5EF4-FFF2-40B4-BE49-F238E27FC236}">
                <a16:creationId xmlns:a16="http://schemas.microsoft.com/office/drawing/2014/main" id="{DA6E4052-E40A-40E4-946B-1F7E9DB4FBE8}"/>
              </a:ext>
            </a:extLst>
          </p:cNvPr>
          <p:cNvSpPr>
            <a:spLocks noGrp="1"/>
          </p:cNvSpPr>
          <p:nvPr>
            <p:ph idx="1"/>
          </p:nvPr>
        </p:nvSpPr>
        <p:spPr>
          <a:xfrm>
            <a:off x="4495231" y="1989480"/>
            <a:ext cx="4074994" cy="822041"/>
          </a:xfrm>
        </p:spPr>
        <p:txBody>
          <a:bodyPr>
            <a:normAutofit/>
          </a:bodyPr>
          <a:lstStyle/>
          <a:p>
            <a:pPr marL="0" indent="0">
              <a:buNone/>
            </a:pPr>
            <a:r>
              <a:rPr lang="en-US" sz="4000" dirty="0"/>
              <a:t>Any questions?</a:t>
            </a:r>
            <a:endParaRPr lang="en-GB" sz="4000" dirty="0"/>
          </a:p>
        </p:txBody>
      </p:sp>
      <p:pic>
        <p:nvPicPr>
          <p:cNvPr id="4" name="Picture 3" descr="A picture containing text, sign&#10;&#10;Description automatically generated">
            <a:extLst>
              <a:ext uri="{FF2B5EF4-FFF2-40B4-BE49-F238E27FC236}">
                <a16:creationId xmlns:a16="http://schemas.microsoft.com/office/drawing/2014/main" id="{CD517C62-C596-4FB1-A2B1-B60EAACBF3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8233" y="5429318"/>
            <a:ext cx="1928615" cy="1088163"/>
          </a:xfrm>
          <a:prstGeom prst="rect">
            <a:avLst/>
          </a:prstGeom>
        </p:spPr>
      </p:pic>
      <p:pic>
        <p:nvPicPr>
          <p:cNvPr id="5" name="Picture 4">
            <a:extLst>
              <a:ext uri="{FF2B5EF4-FFF2-40B4-BE49-F238E27FC236}">
                <a16:creationId xmlns:a16="http://schemas.microsoft.com/office/drawing/2014/main" id="{8793B6D5-655A-4AF0-B7B9-5154C3816CAA}"/>
              </a:ext>
            </a:extLst>
          </p:cNvPr>
          <p:cNvPicPr>
            <a:picLocks noChangeAspect="1"/>
          </p:cNvPicPr>
          <p:nvPr/>
        </p:nvPicPr>
        <p:blipFill>
          <a:blip r:embed="rId3"/>
          <a:stretch>
            <a:fillRect/>
          </a:stretch>
        </p:blipFill>
        <p:spPr>
          <a:xfrm>
            <a:off x="8895259" y="5433276"/>
            <a:ext cx="3296741" cy="1357859"/>
          </a:xfrm>
          <a:prstGeom prst="rect">
            <a:avLst/>
          </a:prstGeom>
        </p:spPr>
      </p:pic>
      <p:pic>
        <p:nvPicPr>
          <p:cNvPr id="6" name="Picture 5">
            <a:extLst>
              <a:ext uri="{FF2B5EF4-FFF2-40B4-BE49-F238E27FC236}">
                <a16:creationId xmlns:a16="http://schemas.microsoft.com/office/drawing/2014/main" id="{B9E9B705-A929-4372-810C-8C3D8F907BFD}"/>
              </a:ext>
            </a:extLst>
          </p:cNvPr>
          <p:cNvPicPr>
            <a:picLocks noChangeAspect="1"/>
          </p:cNvPicPr>
          <p:nvPr/>
        </p:nvPicPr>
        <p:blipFill>
          <a:blip r:embed="rId4"/>
          <a:stretch>
            <a:fillRect/>
          </a:stretch>
        </p:blipFill>
        <p:spPr>
          <a:xfrm>
            <a:off x="4495231" y="3137609"/>
            <a:ext cx="2424184" cy="3379872"/>
          </a:xfrm>
          <a:prstGeom prst="rect">
            <a:avLst/>
          </a:prstGeom>
        </p:spPr>
      </p:pic>
    </p:spTree>
    <p:extLst>
      <p:ext uri="{BB962C8B-B14F-4D97-AF65-F5344CB8AC3E}">
        <p14:creationId xmlns:p14="http://schemas.microsoft.com/office/powerpoint/2010/main" val="6179148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F2B7FCEAAD40498DBC7350EBDB9B5C" ma:contentTypeVersion="14" ma:contentTypeDescription="Create a new document." ma:contentTypeScope="" ma:versionID="31220a2e0b252bb59d521017fc56e2db">
  <xsd:schema xmlns:xsd="http://www.w3.org/2001/XMLSchema" xmlns:xs="http://www.w3.org/2001/XMLSchema" xmlns:p="http://schemas.microsoft.com/office/2006/metadata/properties" xmlns:ns3="aec8b6e8-67b7-471a-9077-6be29e76fe27" xmlns:ns4="52a1320f-ef77-494a-90a7-d6da04b406ae" targetNamespace="http://schemas.microsoft.com/office/2006/metadata/properties" ma:root="true" ma:fieldsID="b85d37126bca8f06725a91eef66d5d2e" ns3:_="" ns4:_="">
    <xsd:import namespace="aec8b6e8-67b7-471a-9077-6be29e76fe27"/>
    <xsd:import namespace="52a1320f-ef77-494a-90a7-d6da04b406ae"/>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SearchProperties" minOccurs="0"/>
                <xsd:element ref="ns3:_activity" minOccurs="0"/>
                <xsd:element ref="ns4:SharedWithUsers" minOccurs="0"/>
                <xsd:element ref="ns4:SharedWithDetails" minOccurs="0"/>
                <xsd:element ref="ns4:SharingHintHash" minOccurs="0"/>
                <xsd:element ref="ns3:MediaServiceDateTaken" minOccurs="0"/>
                <xsd:element ref="ns3:MediaServiceSystemTags" minOccurs="0"/>
                <xsd:element ref="ns3:MediaServiceGenerationTime" minOccurs="0"/>
                <xsd:element ref="ns3:MediaServiceEventHashCode"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ec8b6e8-67b7-471a-9077-6be29e76fe2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_activity" ma:index="12" nillable="true" ma:displayName="_activity" ma:hidden="true" ma:internalName="_activity">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2a1320f-ef77-494a-90a7-d6da04b406ae"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aec8b6e8-67b7-471a-9077-6be29e76fe27" xsi:nil="true"/>
  </documentManagement>
</p:properties>
</file>

<file path=customXml/itemProps1.xml><?xml version="1.0" encoding="utf-8"?>
<ds:datastoreItem xmlns:ds="http://schemas.openxmlformats.org/officeDocument/2006/customXml" ds:itemID="{CC7C4132-EF46-4512-8137-D6C0E0BB1F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ec8b6e8-67b7-471a-9077-6be29e76fe27"/>
    <ds:schemaRef ds:uri="52a1320f-ef77-494a-90a7-d6da04b406a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3D247D2-9F1C-4AD5-9EBF-2B0C8FECCEC5}">
  <ds:schemaRefs>
    <ds:schemaRef ds:uri="http://schemas.microsoft.com/sharepoint/v3/contenttype/forms"/>
  </ds:schemaRefs>
</ds:datastoreItem>
</file>

<file path=customXml/itemProps3.xml><?xml version="1.0" encoding="utf-8"?>
<ds:datastoreItem xmlns:ds="http://schemas.openxmlformats.org/officeDocument/2006/customXml" ds:itemID="{3D7C8D8D-CF7D-4CE5-A219-EB22B08BC319}">
  <ds:schemaRefs>
    <ds:schemaRef ds:uri="http://purl.org/dc/terms/"/>
    <ds:schemaRef ds:uri="http://www.w3.org/XML/1998/namespace"/>
    <ds:schemaRef ds:uri="http://schemas.microsoft.com/office/2006/metadata/properties"/>
    <ds:schemaRef ds:uri="http://schemas.openxmlformats.org/package/2006/metadata/core-properties"/>
    <ds:schemaRef ds:uri="52a1320f-ef77-494a-90a7-d6da04b406ae"/>
    <ds:schemaRef ds:uri="http://schemas.microsoft.com/office/2006/documentManagement/types"/>
    <ds:schemaRef ds:uri="http://purl.org/dc/elements/1.1/"/>
    <ds:schemaRef ds:uri="http://schemas.microsoft.com/office/infopath/2007/PartnerControls"/>
    <ds:schemaRef ds:uri="aec8b6e8-67b7-471a-9077-6be29e76fe27"/>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95</TotalTime>
  <Words>1094</Words>
  <Application>Microsoft Office PowerPoint</Application>
  <PresentationFormat>Widescreen</PresentationFormat>
  <Paragraphs>120</Paragraphs>
  <Slides>9</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Century Gothic</vt:lpstr>
      <vt:lpstr>Office Theme</vt:lpstr>
      <vt:lpstr>Parent Times Tables Workshop</vt:lpstr>
      <vt:lpstr>PowerPoint Presentation</vt:lpstr>
      <vt:lpstr>In school-</vt:lpstr>
      <vt:lpstr>What do we do in school?</vt:lpstr>
      <vt:lpstr>TTR- </vt:lpstr>
      <vt:lpstr>PowerPoint Presentation</vt:lpstr>
      <vt:lpstr>MTC!</vt:lpstr>
      <vt:lpstr>Supporting your child at home. </vt:lpstr>
      <vt:lpstr>Thank-you for attending!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Times Tables Workshop</dc:title>
  <dc:creator>Demi Allen</dc:creator>
  <cp:lastModifiedBy>Demi Allen</cp:lastModifiedBy>
  <cp:revision>12</cp:revision>
  <dcterms:created xsi:type="dcterms:W3CDTF">2024-11-11T08:11:50Z</dcterms:created>
  <dcterms:modified xsi:type="dcterms:W3CDTF">2024-11-27T10:15:43Z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0x010100EDF2B7FCEAAD40498DBC7350EBDB9B5C</vt:lpwstr>
  </property>
</Properties>
</file>